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73" r:id="rId2"/>
    <p:sldId id="256" r:id="rId3"/>
    <p:sldId id="257" r:id="rId4"/>
    <p:sldId id="274" r:id="rId5"/>
    <p:sldId id="275" r:id="rId6"/>
    <p:sldId id="258" r:id="rId7"/>
    <p:sldId id="259" r:id="rId8"/>
    <p:sldId id="260" r:id="rId9"/>
    <p:sldId id="261" r:id="rId10"/>
    <p:sldId id="262" r:id="rId11"/>
    <p:sldId id="263" r:id="rId12"/>
    <p:sldId id="266" r:id="rId13"/>
    <p:sldId id="264" r:id="rId14"/>
    <p:sldId id="265" r:id="rId15"/>
    <p:sldId id="267" r:id="rId16"/>
    <p:sldId id="272" r:id="rId17"/>
    <p:sldId id="271" r:id="rId1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6A97DAAA-D250-4338-9DEC-0CDE7F09D02F}" type="datetimeFigureOut">
              <a:rPr lang="en-IE" smtClean="0"/>
              <a:pPr/>
              <a:t>13/06/2017</a:t>
            </a:fld>
            <a:endParaRPr lang="en-IE"/>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48190A7D-CD83-4805-9487-477C4D1258AD}" type="slidenum">
              <a:rPr lang="en-IE" smtClean="0"/>
              <a:pPr/>
              <a:t>‹#›</a:t>
            </a:fld>
            <a:endParaRPr lang="en-IE"/>
          </a:p>
        </p:txBody>
      </p:sp>
    </p:spTree>
    <p:extLst>
      <p:ext uri="{BB962C8B-B14F-4D97-AF65-F5344CB8AC3E}">
        <p14:creationId xmlns:p14="http://schemas.microsoft.com/office/powerpoint/2010/main" val="673433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6577A79F-0BC2-414F-9250-5706CB269E94}" type="datetimeFigureOut">
              <a:rPr lang="en-IE" smtClean="0"/>
              <a:pPr/>
              <a:t>13/06/2017</a:t>
            </a:fld>
            <a:endParaRPr lang="en-IE"/>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ADB7B638-81A7-4361-8D67-46509B3D059A}" type="slidenum">
              <a:rPr lang="en-IE" smtClean="0"/>
              <a:pPr/>
              <a:t>‹#›</a:t>
            </a:fld>
            <a:endParaRPr lang="en-IE"/>
          </a:p>
        </p:txBody>
      </p:sp>
    </p:spTree>
    <p:extLst>
      <p:ext uri="{BB962C8B-B14F-4D97-AF65-F5344CB8AC3E}">
        <p14:creationId xmlns:p14="http://schemas.microsoft.com/office/powerpoint/2010/main" val="2005148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B7B638-81A7-4361-8D67-46509B3D059A}" type="slidenum">
              <a:rPr lang="en-IE" smtClean="0"/>
              <a:pPr/>
              <a:t>2</a:t>
            </a:fld>
            <a:endParaRPr lang="en-IE"/>
          </a:p>
        </p:txBody>
      </p:sp>
    </p:spTree>
    <p:extLst>
      <p:ext uri="{BB962C8B-B14F-4D97-AF65-F5344CB8AC3E}">
        <p14:creationId xmlns:p14="http://schemas.microsoft.com/office/powerpoint/2010/main" val="1373477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B7B638-81A7-4361-8D67-46509B3D059A}" type="slidenum">
              <a:rPr lang="en-IE" smtClean="0"/>
              <a:pPr/>
              <a:t>13</a:t>
            </a:fld>
            <a:endParaRPr lang="en-IE"/>
          </a:p>
        </p:txBody>
      </p:sp>
    </p:spTree>
    <p:extLst>
      <p:ext uri="{BB962C8B-B14F-4D97-AF65-F5344CB8AC3E}">
        <p14:creationId xmlns:p14="http://schemas.microsoft.com/office/powerpoint/2010/main" val="7079788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B7B638-81A7-4361-8D67-46509B3D059A}" type="slidenum">
              <a:rPr lang="en-IE" smtClean="0"/>
              <a:pPr/>
              <a:t>14</a:t>
            </a:fld>
            <a:endParaRPr lang="en-IE"/>
          </a:p>
        </p:txBody>
      </p:sp>
    </p:spTree>
    <p:extLst>
      <p:ext uri="{BB962C8B-B14F-4D97-AF65-F5344CB8AC3E}">
        <p14:creationId xmlns:p14="http://schemas.microsoft.com/office/powerpoint/2010/main" val="19948446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B7B638-81A7-4361-8D67-46509B3D059A}" type="slidenum">
              <a:rPr lang="en-IE" smtClean="0"/>
              <a:pPr/>
              <a:t>15</a:t>
            </a:fld>
            <a:endParaRPr lang="en-IE"/>
          </a:p>
        </p:txBody>
      </p:sp>
    </p:spTree>
    <p:extLst>
      <p:ext uri="{BB962C8B-B14F-4D97-AF65-F5344CB8AC3E}">
        <p14:creationId xmlns:p14="http://schemas.microsoft.com/office/powerpoint/2010/main" val="4771768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B7B638-81A7-4361-8D67-46509B3D059A}" type="slidenum">
              <a:rPr lang="en-IE" smtClean="0"/>
              <a:pPr/>
              <a:t>16</a:t>
            </a:fld>
            <a:endParaRPr lang="en-IE"/>
          </a:p>
        </p:txBody>
      </p:sp>
    </p:spTree>
    <p:extLst>
      <p:ext uri="{BB962C8B-B14F-4D97-AF65-F5344CB8AC3E}">
        <p14:creationId xmlns:p14="http://schemas.microsoft.com/office/powerpoint/2010/main" val="29533798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B7B638-81A7-4361-8D67-46509B3D059A}" type="slidenum">
              <a:rPr lang="en-IE" smtClean="0"/>
              <a:pPr/>
              <a:t>17</a:t>
            </a:fld>
            <a:endParaRPr lang="en-IE"/>
          </a:p>
        </p:txBody>
      </p:sp>
    </p:spTree>
    <p:extLst>
      <p:ext uri="{BB962C8B-B14F-4D97-AF65-F5344CB8AC3E}">
        <p14:creationId xmlns:p14="http://schemas.microsoft.com/office/powerpoint/2010/main" val="3202847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B7B638-81A7-4361-8D67-46509B3D059A}" type="slidenum">
              <a:rPr lang="en-IE" smtClean="0"/>
              <a:pPr/>
              <a:t>3</a:t>
            </a:fld>
            <a:endParaRPr lang="en-IE"/>
          </a:p>
        </p:txBody>
      </p:sp>
    </p:spTree>
    <p:extLst>
      <p:ext uri="{BB962C8B-B14F-4D97-AF65-F5344CB8AC3E}">
        <p14:creationId xmlns:p14="http://schemas.microsoft.com/office/powerpoint/2010/main" val="407251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B7B638-81A7-4361-8D67-46509B3D059A}" type="slidenum">
              <a:rPr lang="en-IE" smtClean="0"/>
              <a:pPr/>
              <a:t>6</a:t>
            </a:fld>
            <a:endParaRPr lang="en-IE"/>
          </a:p>
        </p:txBody>
      </p:sp>
    </p:spTree>
    <p:extLst>
      <p:ext uri="{BB962C8B-B14F-4D97-AF65-F5344CB8AC3E}">
        <p14:creationId xmlns:p14="http://schemas.microsoft.com/office/powerpoint/2010/main" val="1283198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B7B638-81A7-4361-8D67-46509B3D059A}" type="slidenum">
              <a:rPr lang="en-IE" smtClean="0"/>
              <a:pPr/>
              <a:t>7</a:t>
            </a:fld>
            <a:endParaRPr lang="en-IE"/>
          </a:p>
        </p:txBody>
      </p:sp>
    </p:spTree>
    <p:extLst>
      <p:ext uri="{BB962C8B-B14F-4D97-AF65-F5344CB8AC3E}">
        <p14:creationId xmlns:p14="http://schemas.microsoft.com/office/powerpoint/2010/main" val="254572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B7B638-81A7-4361-8D67-46509B3D059A}" type="slidenum">
              <a:rPr lang="en-IE" smtClean="0"/>
              <a:pPr/>
              <a:t>8</a:t>
            </a:fld>
            <a:endParaRPr lang="en-IE"/>
          </a:p>
        </p:txBody>
      </p:sp>
    </p:spTree>
    <p:extLst>
      <p:ext uri="{BB962C8B-B14F-4D97-AF65-F5344CB8AC3E}">
        <p14:creationId xmlns:p14="http://schemas.microsoft.com/office/powerpoint/2010/main" val="16991157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B7B638-81A7-4361-8D67-46509B3D059A}" type="slidenum">
              <a:rPr lang="en-IE" smtClean="0"/>
              <a:pPr/>
              <a:t>9</a:t>
            </a:fld>
            <a:endParaRPr lang="en-IE"/>
          </a:p>
        </p:txBody>
      </p:sp>
    </p:spTree>
    <p:extLst>
      <p:ext uri="{BB962C8B-B14F-4D97-AF65-F5344CB8AC3E}">
        <p14:creationId xmlns:p14="http://schemas.microsoft.com/office/powerpoint/2010/main" val="41709917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ADB7B638-81A7-4361-8D67-46509B3D059A}" type="slidenum">
              <a:rPr lang="en-IE" smtClean="0"/>
              <a:pPr/>
              <a:t>10</a:t>
            </a:fld>
            <a:endParaRPr lang="en-IE"/>
          </a:p>
        </p:txBody>
      </p:sp>
    </p:spTree>
    <p:extLst>
      <p:ext uri="{BB962C8B-B14F-4D97-AF65-F5344CB8AC3E}">
        <p14:creationId xmlns:p14="http://schemas.microsoft.com/office/powerpoint/2010/main" val="10932555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B7B638-81A7-4361-8D67-46509B3D059A}" type="slidenum">
              <a:rPr lang="en-IE" smtClean="0"/>
              <a:pPr/>
              <a:t>11</a:t>
            </a:fld>
            <a:endParaRPr lang="en-IE"/>
          </a:p>
        </p:txBody>
      </p:sp>
    </p:spTree>
    <p:extLst>
      <p:ext uri="{BB962C8B-B14F-4D97-AF65-F5344CB8AC3E}">
        <p14:creationId xmlns:p14="http://schemas.microsoft.com/office/powerpoint/2010/main" val="27682288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B7B638-81A7-4361-8D67-46509B3D059A}" type="slidenum">
              <a:rPr lang="en-IE" smtClean="0"/>
              <a:pPr/>
              <a:t>12</a:t>
            </a:fld>
            <a:endParaRPr lang="en-IE"/>
          </a:p>
        </p:txBody>
      </p:sp>
    </p:spTree>
    <p:extLst>
      <p:ext uri="{BB962C8B-B14F-4D97-AF65-F5344CB8AC3E}">
        <p14:creationId xmlns:p14="http://schemas.microsoft.com/office/powerpoint/2010/main" val="1059029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DC75C4E7-E639-4C15-8D2E-0AB853AF680A}" type="datetimeFigureOut">
              <a:rPr lang="en-IE" smtClean="0"/>
              <a:pPr/>
              <a:t>13/06/2017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6E397D8-1EED-4187-A01F-8B91D14E4F45}" type="slidenum">
              <a:rPr lang="en-IE" smtClean="0"/>
              <a:pPr/>
              <a:t>‹#›</a:t>
            </a:fld>
            <a:endParaRPr lang="en-IE"/>
          </a:p>
        </p:txBody>
      </p:sp>
    </p:spTree>
    <p:extLst>
      <p:ext uri="{BB962C8B-B14F-4D97-AF65-F5344CB8AC3E}">
        <p14:creationId xmlns:p14="http://schemas.microsoft.com/office/powerpoint/2010/main" val="3224107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C75C4E7-E639-4C15-8D2E-0AB853AF680A}" type="datetimeFigureOut">
              <a:rPr lang="en-IE" smtClean="0"/>
              <a:pPr/>
              <a:t>13/06/2017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6E397D8-1EED-4187-A01F-8B91D14E4F45}" type="slidenum">
              <a:rPr lang="en-IE" smtClean="0"/>
              <a:pPr/>
              <a:t>‹#›</a:t>
            </a:fld>
            <a:endParaRPr lang="en-IE"/>
          </a:p>
        </p:txBody>
      </p:sp>
    </p:spTree>
    <p:extLst>
      <p:ext uri="{BB962C8B-B14F-4D97-AF65-F5344CB8AC3E}">
        <p14:creationId xmlns:p14="http://schemas.microsoft.com/office/powerpoint/2010/main" val="384082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C75C4E7-E639-4C15-8D2E-0AB853AF680A}" type="datetimeFigureOut">
              <a:rPr lang="en-IE" smtClean="0"/>
              <a:pPr/>
              <a:t>13/06/2017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6E397D8-1EED-4187-A01F-8B91D14E4F45}" type="slidenum">
              <a:rPr lang="en-IE" smtClean="0"/>
              <a:pPr/>
              <a:t>‹#›</a:t>
            </a:fld>
            <a:endParaRPr lang="en-IE"/>
          </a:p>
        </p:txBody>
      </p:sp>
    </p:spTree>
    <p:extLst>
      <p:ext uri="{BB962C8B-B14F-4D97-AF65-F5344CB8AC3E}">
        <p14:creationId xmlns:p14="http://schemas.microsoft.com/office/powerpoint/2010/main" val="3336141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C75C4E7-E639-4C15-8D2E-0AB853AF680A}" type="datetimeFigureOut">
              <a:rPr lang="en-IE" smtClean="0"/>
              <a:pPr/>
              <a:t>13/06/2017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6E397D8-1EED-4187-A01F-8B91D14E4F45}" type="slidenum">
              <a:rPr lang="en-IE" smtClean="0"/>
              <a:pPr/>
              <a:t>‹#›</a:t>
            </a:fld>
            <a:endParaRPr lang="en-IE"/>
          </a:p>
        </p:txBody>
      </p:sp>
    </p:spTree>
    <p:extLst>
      <p:ext uri="{BB962C8B-B14F-4D97-AF65-F5344CB8AC3E}">
        <p14:creationId xmlns:p14="http://schemas.microsoft.com/office/powerpoint/2010/main" val="3798729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75C4E7-E639-4C15-8D2E-0AB853AF680A}" type="datetimeFigureOut">
              <a:rPr lang="en-IE" smtClean="0"/>
              <a:pPr/>
              <a:t>13/06/2017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6E397D8-1EED-4187-A01F-8B91D14E4F45}" type="slidenum">
              <a:rPr lang="en-IE" smtClean="0"/>
              <a:pPr/>
              <a:t>‹#›</a:t>
            </a:fld>
            <a:endParaRPr lang="en-IE"/>
          </a:p>
        </p:txBody>
      </p:sp>
    </p:spTree>
    <p:extLst>
      <p:ext uri="{BB962C8B-B14F-4D97-AF65-F5344CB8AC3E}">
        <p14:creationId xmlns:p14="http://schemas.microsoft.com/office/powerpoint/2010/main" val="4291624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DC75C4E7-E639-4C15-8D2E-0AB853AF680A}" type="datetimeFigureOut">
              <a:rPr lang="en-IE" smtClean="0"/>
              <a:pPr/>
              <a:t>13/06/2017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A6E397D8-1EED-4187-A01F-8B91D14E4F45}" type="slidenum">
              <a:rPr lang="en-IE" smtClean="0"/>
              <a:pPr/>
              <a:t>‹#›</a:t>
            </a:fld>
            <a:endParaRPr lang="en-IE"/>
          </a:p>
        </p:txBody>
      </p:sp>
    </p:spTree>
    <p:extLst>
      <p:ext uri="{BB962C8B-B14F-4D97-AF65-F5344CB8AC3E}">
        <p14:creationId xmlns:p14="http://schemas.microsoft.com/office/powerpoint/2010/main" val="3224820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DC75C4E7-E639-4C15-8D2E-0AB853AF680A}" type="datetimeFigureOut">
              <a:rPr lang="en-IE" smtClean="0"/>
              <a:pPr/>
              <a:t>13/06/2017</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A6E397D8-1EED-4187-A01F-8B91D14E4F45}" type="slidenum">
              <a:rPr lang="en-IE" smtClean="0"/>
              <a:pPr/>
              <a:t>‹#›</a:t>
            </a:fld>
            <a:endParaRPr lang="en-IE"/>
          </a:p>
        </p:txBody>
      </p:sp>
    </p:spTree>
    <p:extLst>
      <p:ext uri="{BB962C8B-B14F-4D97-AF65-F5344CB8AC3E}">
        <p14:creationId xmlns:p14="http://schemas.microsoft.com/office/powerpoint/2010/main" val="3247849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DC75C4E7-E639-4C15-8D2E-0AB853AF680A}" type="datetimeFigureOut">
              <a:rPr lang="en-IE" smtClean="0"/>
              <a:pPr/>
              <a:t>13/06/2017</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A6E397D8-1EED-4187-A01F-8B91D14E4F45}" type="slidenum">
              <a:rPr lang="en-IE" smtClean="0"/>
              <a:pPr/>
              <a:t>‹#›</a:t>
            </a:fld>
            <a:endParaRPr lang="en-IE"/>
          </a:p>
        </p:txBody>
      </p:sp>
    </p:spTree>
    <p:extLst>
      <p:ext uri="{BB962C8B-B14F-4D97-AF65-F5344CB8AC3E}">
        <p14:creationId xmlns:p14="http://schemas.microsoft.com/office/powerpoint/2010/main" val="1547421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75C4E7-E639-4C15-8D2E-0AB853AF680A}" type="datetimeFigureOut">
              <a:rPr lang="en-IE" smtClean="0"/>
              <a:pPr/>
              <a:t>13/06/2017</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A6E397D8-1EED-4187-A01F-8B91D14E4F45}" type="slidenum">
              <a:rPr lang="en-IE" smtClean="0"/>
              <a:pPr/>
              <a:t>‹#›</a:t>
            </a:fld>
            <a:endParaRPr lang="en-IE"/>
          </a:p>
        </p:txBody>
      </p:sp>
    </p:spTree>
    <p:extLst>
      <p:ext uri="{BB962C8B-B14F-4D97-AF65-F5344CB8AC3E}">
        <p14:creationId xmlns:p14="http://schemas.microsoft.com/office/powerpoint/2010/main" val="2414258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75C4E7-E639-4C15-8D2E-0AB853AF680A}" type="datetimeFigureOut">
              <a:rPr lang="en-IE" smtClean="0"/>
              <a:pPr/>
              <a:t>13/06/2017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A6E397D8-1EED-4187-A01F-8B91D14E4F45}" type="slidenum">
              <a:rPr lang="en-IE" smtClean="0"/>
              <a:pPr/>
              <a:t>‹#›</a:t>
            </a:fld>
            <a:endParaRPr lang="en-IE"/>
          </a:p>
        </p:txBody>
      </p:sp>
    </p:spTree>
    <p:extLst>
      <p:ext uri="{BB962C8B-B14F-4D97-AF65-F5344CB8AC3E}">
        <p14:creationId xmlns:p14="http://schemas.microsoft.com/office/powerpoint/2010/main" val="1295449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75C4E7-E639-4C15-8D2E-0AB853AF680A}" type="datetimeFigureOut">
              <a:rPr lang="en-IE" smtClean="0"/>
              <a:pPr/>
              <a:t>13/06/2017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A6E397D8-1EED-4187-A01F-8B91D14E4F45}" type="slidenum">
              <a:rPr lang="en-IE" smtClean="0"/>
              <a:pPr/>
              <a:t>‹#›</a:t>
            </a:fld>
            <a:endParaRPr lang="en-IE"/>
          </a:p>
        </p:txBody>
      </p:sp>
    </p:spTree>
    <p:extLst>
      <p:ext uri="{BB962C8B-B14F-4D97-AF65-F5344CB8AC3E}">
        <p14:creationId xmlns:p14="http://schemas.microsoft.com/office/powerpoint/2010/main" val="1503621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75C4E7-E639-4C15-8D2E-0AB853AF680A}" type="datetimeFigureOut">
              <a:rPr lang="en-IE" smtClean="0"/>
              <a:pPr/>
              <a:t>13/06/2017</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E397D8-1EED-4187-A01F-8B91D14E4F45}" type="slidenum">
              <a:rPr lang="en-IE" smtClean="0"/>
              <a:pPr/>
              <a:t>‹#›</a:t>
            </a:fld>
            <a:endParaRPr lang="en-IE"/>
          </a:p>
        </p:txBody>
      </p:sp>
    </p:spTree>
    <p:extLst>
      <p:ext uri="{BB962C8B-B14F-4D97-AF65-F5344CB8AC3E}">
        <p14:creationId xmlns:p14="http://schemas.microsoft.com/office/powerpoint/2010/main" val="17452305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u="sng" dirty="0" smtClean="0"/>
              <a:t>Questions to Consider</a:t>
            </a:r>
            <a:endParaRPr lang="en-IE" u="sng"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IE" dirty="0" smtClean="0"/>
              <a:t>What is the difference between Insurance and assurance? Please use an example in your answer.</a:t>
            </a:r>
          </a:p>
          <a:p>
            <a:pPr marL="514350" indent="-514350">
              <a:buFont typeface="+mj-lt"/>
              <a:buAutoNum type="arabicPeriod"/>
            </a:pPr>
            <a:r>
              <a:rPr lang="en-IE" dirty="0" smtClean="0"/>
              <a:t>Explain the 5 principles of insurance?</a:t>
            </a:r>
          </a:p>
          <a:p>
            <a:pPr marL="514350" indent="-514350">
              <a:buFont typeface="+mj-lt"/>
              <a:buAutoNum type="arabicPeriod"/>
            </a:pPr>
            <a:r>
              <a:rPr lang="en-IE" dirty="0" smtClean="0"/>
              <a:t>What are meant by the following key terms:</a:t>
            </a:r>
          </a:p>
          <a:p>
            <a:pPr marL="0" indent="0">
              <a:buNone/>
            </a:pPr>
            <a:r>
              <a:rPr lang="en-IE" dirty="0" smtClean="0"/>
              <a:t>	No claims bonus, actuary, insurance broker, 	insurance agent, excess clause, proposal 	form, average clause.</a:t>
            </a:r>
          </a:p>
          <a:p>
            <a:pPr marL="514350" indent="-514350">
              <a:buFont typeface="+mj-lt"/>
              <a:buAutoNum type="arabicPeriod"/>
            </a:pPr>
            <a:r>
              <a:rPr lang="en-IE" dirty="0" smtClean="0"/>
              <a:t>Work on calculations for average clause, house, motor, life insurance/assurance</a:t>
            </a:r>
          </a:p>
          <a:p>
            <a:endParaRPr lang="en-IE" dirty="0"/>
          </a:p>
        </p:txBody>
      </p:sp>
    </p:spTree>
    <p:extLst>
      <p:ext uri="{BB962C8B-B14F-4D97-AF65-F5344CB8AC3E}">
        <p14:creationId xmlns:p14="http://schemas.microsoft.com/office/powerpoint/2010/main" val="3533692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IE" b="1" dirty="0" smtClean="0">
                <a:solidFill>
                  <a:schemeClr val="tx2"/>
                </a:solidFill>
              </a:rPr>
              <a:t>Contribution</a:t>
            </a:r>
            <a:endParaRPr lang="en-IE" b="1" dirty="0">
              <a:solidFill>
                <a:schemeClr val="tx2"/>
              </a:solidFill>
            </a:endParaRPr>
          </a:p>
        </p:txBody>
      </p:sp>
      <p:sp>
        <p:nvSpPr>
          <p:cNvPr id="3" name="Content Placeholder 2"/>
          <p:cNvSpPr>
            <a:spLocks noGrp="1"/>
          </p:cNvSpPr>
          <p:nvPr>
            <p:ph idx="1"/>
          </p:nvPr>
        </p:nvSpPr>
        <p:spPr/>
        <p:txBody>
          <a:bodyPr>
            <a:normAutofit fontScale="92500"/>
          </a:bodyPr>
          <a:lstStyle/>
          <a:p>
            <a:r>
              <a:rPr lang="en-IE" b="1" dirty="0" smtClean="0">
                <a:solidFill>
                  <a:schemeClr val="tx2"/>
                </a:solidFill>
              </a:rPr>
              <a:t>The insurance company will </a:t>
            </a:r>
            <a:r>
              <a:rPr lang="en-IE" b="1" i="1" dirty="0" smtClean="0">
                <a:solidFill>
                  <a:srgbClr val="FF0000"/>
                </a:solidFill>
              </a:rPr>
              <a:t>share the indemnity between them if somebody fully insures an item between more than one insurance company</a:t>
            </a:r>
          </a:p>
          <a:p>
            <a:r>
              <a:rPr lang="en-IE" b="1" dirty="0" smtClean="0">
                <a:solidFill>
                  <a:schemeClr val="tx2"/>
                </a:solidFill>
              </a:rPr>
              <a:t>Example: I insure my car for its value (€2,000) with Quinn for €2000 and Aviva for €1000. I have a crash causing €1500 damage</a:t>
            </a:r>
          </a:p>
          <a:p>
            <a:r>
              <a:rPr lang="en-IE" b="1" dirty="0" smtClean="0">
                <a:solidFill>
                  <a:schemeClr val="tx2"/>
                </a:solidFill>
              </a:rPr>
              <a:t> </a:t>
            </a:r>
            <a:r>
              <a:rPr lang="en-IE" b="1" i="1" u="sng" dirty="0" smtClean="0"/>
              <a:t>Remember: </a:t>
            </a:r>
            <a:r>
              <a:rPr lang="en-IE" b="1" dirty="0" smtClean="0">
                <a:solidFill>
                  <a:schemeClr val="tx2"/>
                </a:solidFill>
              </a:rPr>
              <a:t>I cannot make a profit on insurance, In the event of a claim, Quinn will pay me 2/3 and Aviva will pay me 1/3. </a:t>
            </a:r>
            <a:endParaRPr lang="en-IE" b="1" dirty="0">
              <a:solidFill>
                <a:schemeClr val="tx2"/>
              </a:solidFill>
            </a:endParaRPr>
          </a:p>
        </p:txBody>
      </p:sp>
    </p:spTree>
    <p:extLst>
      <p:ext uri="{BB962C8B-B14F-4D97-AF65-F5344CB8AC3E}">
        <p14:creationId xmlns:p14="http://schemas.microsoft.com/office/powerpoint/2010/main" val="35773792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IE" b="1" dirty="0" smtClean="0">
                <a:solidFill>
                  <a:schemeClr val="tx2"/>
                </a:solidFill>
              </a:rPr>
              <a:t>Subrogation</a:t>
            </a:r>
            <a:endParaRPr lang="en-IE" b="1" dirty="0">
              <a:solidFill>
                <a:schemeClr val="tx2"/>
              </a:solidFill>
            </a:endParaRPr>
          </a:p>
        </p:txBody>
      </p:sp>
      <p:sp>
        <p:nvSpPr>
          <p:cNvPr id="3" name="Content Placeholder 2"/>
          <p:cNvSpPr>
            <a:spLocks noGrp="1"/>
          </p:cNvSpPr>
          <p:nvPr>
            <p:ph idx="1"/>
          </p:nvPr>
        </p:nvSpPr>
        <p:spPr/>
        <p:txBody>
          <a:bodyPr>
            <a:normAutofit fontScale="92500"/>
          </a:bodyPr>
          <a:lstStyle/>
          <a:p>
            <a:r>
              <a:rPr lang="en-IE" b="1" dirty="0" smtClean="0">
                <a:solidFill>
                  <a:schemeClr val="tx2"/>
                </a:solidFill>
              </a:rPr>
              <a:t>Once the insurance company fully pays out to the insured person, then </a:t>
            </a:r>
            <a:r>
              <a:rPr lang="en-IE" b="1" i="1" dirty="0" smtClean="0">
                <a:solidFill>
                  <a:srgbClr val="FF0000"/>
                </a:solidFill>
              </a:rPr>
              <a:t>all savage rights </a:t>
            </a:r>
            <a:r>
              <a:rPr lang="en-IE" b="1" dirty="0" smtClean="0">
                <a:solidFill>
                  <a:schemeClr val="tx2"/>
                </a:solidFill>
              </a:rPr>
              <a:t>pass to the insurance company</a:t>
            </a:r>
          </a:p>
          <a:p>
            <a:r>
              <a:rPr lang="en-IE" b="1" i="1" u="sng" dirty="0" smtClean="0"/>
              <a:t>Example: </a:t>
            </a:r>
            <a:r>
              <a:rPr lang="en-IE" b="1" dirty="0" smtClean="0">
                <a:solidFill>
                  <a:schemeClr val="tx2"/>
                </a:solidFill>
              </a:rPr>
              <a:t>If your car is written off as a result of a crash, your insurance company fully indemnifies you (put you back in original position before loss occurred). The insurance company now has the right to sell off scraps from the car as otherwise you would have made a profit</a:t>
            </a:r>
            <a:endParaRPr lang="en-IE" b="1" i="1" u="sng" dirty="0">
              <a:solidFill>
                <a:schemeClr val="tx2"/>
              </a:solidFill>
            </a:endParaRPr>
          </a:p>
        </p:txBody>
      </p:sp>
      <p:pic>
        <p:nvPicPr>
          <p:cNvPr id="4" name="Picture 3" descr="http://turboshit.files.wordpress.com/2008/10/car-crash.jpg"/>
          <p:cNvPicPr/>
          <p:nvPr/>
        </p:nvPicPr>
        <p:blipFill>
          <a:blip r:embed="rId3" cstate="print"/>
          <a:srcRect/>
          <a:stretch>
            <a:fillRect/>
          </a:stretch>
        </p:blipFill>
        <p:spPr bwMode="auto">
          <a:xfrm>
            <a:off x="5724128" y="5373216"/>
            <a:ext cx="3168352" cy="1296144"/>
          </a:xfrm>
          <a:prstGeom prst="rect">
            <a:avLst/>
          </a:prstGeom>
          <a:noFill/>
          <a:ln w="9525">
            <a:noFill/>
            <a:miter lim="800000"/>
            <a:headEnd/>
            <a:tailEnd/>
          </a:ln>
        </p:spPr>
      </p:pic>
    </p:spTree>
    <p:extLst>
      <p:ext uri="{BB962C8B-B14F-4D97-AF65-F5344CB8AC3E}">
        <p14:creationId xmlns:p14="http://schemas.microsoft.com/office/powerpoint/2010/main" val="33309984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GB" b="1" dirty="0" smtClean="0">
                <a:solidFill>
                  <a:schemeClr val="tx2"/>
                </a:solidFill>
              </a:rPr>
              <a:t>Applying For Insurance</a:t>
            </a:r>
            <a:endParaRPr lang="en-GB" b="1" dirty="0">
              <a:solidFill>
                <a:schemeClr val="tx2"/>
              </a:solidFill>
            </a:endParaRPr>
          </a:p>
        </p:txBody>
      </p:sp>
      <p:pic>
        <p:nvPicPr>
          <p:cNvPr id="8" name="Content Placeholder 3" descr="http://canadianbudgetbinder.files.wordpress.com/2013/03/life-insurance.jpg"/>
          <p:cNvPicPr>
            <a:picLocks noGrp="1"/>
          </p:cNvPicPr>
          <p:nvPr>
            <p:ph idx="1"/>
          </p:nvPr>
        </p:nvPicPr>
        <p:blipFill>
          <a:blip r:embed="rId3" cstate="print"/>
          <a:stretch>
            <a:fillRect/>
          </a:stretch>
        </p:blipFill>
        <p:spPr bwMode="auto">
          <a:xfrm>
            <a:off x="4788024" y="4653136"/>
            <a:ext cx="4137248" cy="1872208"/>
          </a:xfrm>
          <a:prstGeom prst="rect">
            <a:avLst/>
          </a:prstGeom>
          <a:noFill/>
          <a:ln w="9525">
            <a:noFill/>
            <a:miter lim="800000"/>
            <a:headEnd/>
            <a:tailEnd/>
          </a:ln>
        </p:spPr>
      </p:pic>
      <p:sp>
        <p:nvSpPr>
          <p:cNvPr id="11" name="TextBox 10"/>
          <p:cNvSpPr txBox="1"/>
          <p:nvPr/>
        </p:nvSpPr>
        <p:spPr>
          <a:xfrm>
            <a:off x="539552" y="1844824"/>
            <a:ext cx="8064896" cy="1077218"/>
          </a:xfrm>
          <a:prstGeom prst="rect">
            <a:avLst/>
          </a:prstGeom>
          <a:noFill/>
        </p:spPr>
        <p:txBody>
          <a:bodyPr wrap="square" rtlCol="0">
            <a:spAutoFit/>
          </a:bodyPr>
          <a:lstStyle/>
          <a:p>
            <a:r>
              <a:rPr lang="en-GB" sz="3200" b="1" i="1" dirty="0" smtClean="0">
                <a:solidFill>
                  <a:srgbClr val="FF0000"/>
                </a:solidFill>
              </a:rPr>
              <a:t>Actuary: </a:t>
            </a:r>
            <a:r>
              <a:rPr lang="en-GB" sz="3200" b="1" dirty="0" smtClean="0">
                <a:solidFill>
                  <a:schemeClr val="tx2"/>
                </a:solidFill>
              </a:rPr>
              <a:t>Person who calculates insurance premiums based on risk involved</a:t>
            </a:r>
            <a:endParaRPr lang="en-GB" sz="3200" b="1" dirty="0">
              <a:solidFill>
                <a:schemeClr val="tx2"/>
              </a:solidFill>
            </a:endParaRPr>
          </a:p>
        </p:txBody>
      </p:sp>
      <p:sp>
        <p:nvSpPr>
          <p:cNvPr id="12" name="TextBox 11"/>
          <p:cNvSpPr txBox="1"/>
          <p:nvPr/>
        </p:nvSpPr>
        <p:spPr>
          <a:xfrm>
            <a:off x="539552" y="3212976"/>
            <a:ext cx="8064896" cy="1569660"/>
          </a:xfrm>
          <a:prstGeom prst="rect">
            <a:avLst/>
          </a:prstGeom>
          <a:noFill/>
        </p:spPr>
        <p:txBody>
          <a:bodyPr wrap="square" rtlCol="0">
            <a:spAutoFit/>
          </a:bodyPr>
          <a:lstStyle/>
          <a:p>
            <a:r>
              <a:rPr lang="en-GB" sz="3200" b="1" i="1" dirty="0" smtClean="0">
                <a:solidFill>
                  <a:srgbClr val="FF0000"/>
                </a:solidFill>
              </a:rPr>
              <a:t>Insurance Policy: </a:t>
            </a:r>
            <a:r>
              <a:rPr lang="en-GB" sz="3200" b="1" dirty="0" smtClean="0">
                <a:solidFill>
                  <a:schemeClr val="tx2"/>
                </a:solidFill>
              </a:rPr>
              <a:t>The actual contract of insurance which contains all necessary details such as age, medical history etc</a:t>
            </a:r>
            <a:endParaRPr lang="en-GB" sz="3200" b="1" dirty="0">
              <a:solidFill>
                <a:schemeClr val="tx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GB" b="1" dirty="0" smtClean="0">
                <a:solidFill>
                  <a:schemeClr val="tx2"/>
                </a:solidFill>
              </a:rPr>
              <a:t>Key Terms Affecting Insurance Form</a:t>
            </a:r>
            <a:endParaRPr lang="en-GB" b="1" dirty="0">
              <a:solidFill>
                <a:schemeClr val="tx2"/>
              </a:solidFill>
            </a:endParaRPr>
          </a:p>
        </p:txBody>
      </p:sp>
      <p:sp>
        <p:nvSpPr>
          <p:cNvPr id="3" name="Content Placeholder 2"/>
          <p:cNvSpPr>
            <a:spLocks noGrp="1"/>
          </p:cNvSpPr>
          <p:nvPr>
            <p:ph idx="1"/>
          </p:nvPr>
        </p:nvSpPr>
        <p:spPr/>
        <p:txBody>
          <a:bodyPr>
            <a:normAutofit lnSpcReduction="10000"/>
          </a:bodyPr>
          <a:lstStyle/>
          <a:p>
            <a:r>
              <a:rPr lang="en-GB" b="1" i="1" dirty="0" smtClean="0">
                <a:solidFill>
                  <a:srgbClr val="C00000"/>
                </a:solidFill>
              </a:rPr>
              <a:t>Premium: </a:t>
            </a:r>
            <a:r>
              <a:rPr lang="en-GB" b="1" dirty="0" smtClean="0">
                <a:solidFill>
                  <a:schemeClr val="tx2"/>
                </a:solidFill>
              </a:rPr>
              <a:t>This is the price paid for insurance</a:t>
            </a:r>
          </a:p>
          <a:p>
            <a:r>
              <a:rPr lang="en-GB" b="1" i="1" dirty="0" smtClean="0">
                <a:solidFill>
                  <a:srgbClr val="C00000"/>
                </a:solidFill>
              </a:rPr>
              <a:t>Loading: </a:t>
            </a:r>
            <a:r>
              <a:rPr lang="en-GB" b="1" dirty="0" smtClean="0">
                <a:solidFill>
                  <a:schemeClr val="tx2"/>
                </a:solidFill>
              </a:rPr>
              <a:t>Increase in a premium due to an extra risk, e.g. Smoking for health insurance</a:t>
            </a:r>
          </a:p>
          <a:p>
            <a:r>
              <a:rPr lang="en-GB" b="1" i="1" dirty="0" smtClean="0">
                <a:solidFill>
                  <a:srgbClr val="C00000"/>
                </a:solidFill>
              </a:rPr>
              <a:t>No Claims Bonus: </a:t>
            </a:r>
            <a:r>
              <a:rPr lang="en-GB" b="1" dirty="0" smtClean="0">
                <a:solidFill>
                  <a:schemeClr val="tx2"/>
                </a:solidFill>
              </a:rPr>
              <a:t>Reduction in a premium if the insured person has not made a claim on the policy</a:t>
            </a:r>
          </a:p>
          <a:p>
            <a:r>
              <a:rPr lang="en-GB" b="1" i="1" dirty="0" smtClean="0">
                <a:solidFill>
                  <a:srgbClr val="C00000"/>
                </a:solidFill>
              </a:rPr>
              <a:t>Assessor: </a:t>
            </a:r>
            <a:r>
              <a:rPr lang="en-GB" b="1" dirty="0" smtClean="0">
                <a:solidFill>
                  <a:schemeClr val="tx2"/>
                </a:solidFill>
              </a:rPr>
              <a:t>Employed by insurance company to make sure claims made are covered in the policy and investigate the damage</a:t>
            </a:r>
          </a:p>
          <a:p>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GB" b="1" dirty="0" smtClean="0">
                <a:solidFill>
                  <a:schemeClr val="tx2"/>
                </a:solidFill>
              </a:rPr>
              <a:t>Average Clause</a:t>
            </a:r>
            <a:endParaRPr lang="en-GB" b="1" dirty="0">
              <a:solidFill>
                <a:schemeClr val="tx2"/>
              </a:solidFill>
            </a:endParaRPr>
          </a:p>
        </p:txBody>
      </p:sp>
      <p:sp>
        <p:nvSpPr>
          <p:cNvPr id="3" name="Content Placeholder 2"/>
          <p:cNvSpPr>
            <a:spLocks noGrp="1"/>
          </p:cNvSpPr>
          <p:nvPr>
            <p:ph idx="1"/>
          </p:nvPr>
        </p:nvSpPr>
        <p:spPr/>
        <p:txBody>
          <a:bodyPr>
            <a:normAutofit fontScale="92500" lnSpcReduction="20000"/>
          </a:bodyPr>
          <a:lstStyle/>
          <a:p>
            <a:pPr>
              <a:buNone/>
            </a:pPr>
            <a:r>
              <a:rPr lang="en-GB" b="1" dirty="0" smtClean="0">
                <a:solidFill>
                  <a:schemeClr val="tx2"/>
                </a:solidFill>
              </a:rPr>
              <a:t>	Limits the value of the claim if you are under insured.</a:t>
            </a:r>
          </a:p>
          <a:p>
            <a:pPr>
              <a:buNone/>
            </a:pPr>
            <a:r>
              <a:rPr lang="en-GB" b="1" i="1" u="sng" dirty="0" smtClean="0"/>
              <a:t>Formula= Sum Insured/True Value x Loss</a:t>
            </a:r>
          </a:p>
          <a:p>
            <a:pPr>
              <a:buNone/>
            </a:pPr>
            <a:endParaRPr lang="en-GB" b="1" dirty="0">
              <a:solidFill>
                <a:schemeClr val="tx2"/>
              </a:solidFill>
            </a:endParaRPr>
          </a:p>
          <a:p>
            <a:pPr>
              <a:buNone/>
            </a:pPr>
            <a:r>
              <a:rPr lang="en-GB" b="1" dirty="0" smtClean="0">
                <a:solidFill>
                  <a:schemeClr val="tx2"/>
                </a:solidFill>
              </a:rPr>
              <a:t>Example:    House worth=	€200,000</a:t>
            </a:r>
          </a:p>
          <a:p>
            <a:pPr>
              <a:buNone/>
            </a:pPr>
            <a:r>
              <a:rPr lang="en-GB" b="1" dirty="0">
                <a:solidFill>
                  <a:schemeClr val="tx2"/>
                </a:solidFill>
              </a:rPr>
              <a:t>	</a:t>
            </a:r>
            <a:r>
              <a:rPr lang="en-GB" b="1" dirty="0" smtClean="0">
                <a:solidFill>
                  <a:schemeClr val="tx2"/>
                </a:solidFill>
              </a:rPr>
              <a:t>		Insured For= 	€100,000</a:t>
            </a:r>
          </a:p>
          <a:p>
            <a:pPr>
              <a:buNone/>
            </a:pPr>
            <a:r>
              <a:rPr lang="en-GB" b="1" dirty="0">
                <a:solidFill>
                  <a:schemeClr val="tx2"/>
                </a:solidFill>
              </a:rPr>
              <a:t>	</a:t>
            </a:r>
            <a:r>
              <a:rPr lang="en-GB" b="1" dirty="0" smtClean="0">
                <a:solidFill>
                  <a:schemeClr val="tx2"/>
                </a:solidFill>
              </a:rPr>
              <a:t>		Damage= 		€25,000</a:t>
            </a:r>
          </a:p>
          <a:p>
            <a:pPr>
              <a:buNone/>
            </a:pPr>
            <a:r>
              <a:rPr lang="en-GB" b="1" dirty="0" smtClean="0">
                <a:solidFill>
                  <a:schemeClr val="tx2"/>
                </a:solidFill>
              </a:rPr>
              <a:t>100,000 (Sum Insured) /200000 (True Value) = 0.5</a:t>
            </a:r>
          </a:p>
          <a:p>
            <a:pPr>
              <a:buNone/>
            </a:pPr>
            <a:r>
              <a:rPr lang="en-GB" b="1" dirty="0" smtClean="0">
                <a:solidFill>
                  <a:schemeClr val="tx2"/>
                </a:solidFill>
              </a:rPr>
              <a:t>25000 x 0.5 = </a:t>
            </a:r>
            <a:r>
              <a:rPr lang="en-GB" b="1" i="1" u="sng" dirty="0" smtClean="0"/>
              <a:t>€12500</a:t>
            </a:r>
          </a:p>
          <a:p>
            <a:pPr>
              <a:buNone/>
            </a:pPr>
            <a:r>
              <a:rPr lang="en-GB" b="1" dirty="0" smtClean="0">
                <a:solidFill>
                  <a:schemeClr val="tx2"/>
                </a:solidFill>
              </a:rPr>
              <a:t> </a:t>
            </a:r>
            <a:endParaRPr lang="en-GB" b="1" dirty="0">
              <a:solidFill>
                <a:schemeClr val="tx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91264" cy="1156990"/>
          </a:xfrm>
        </p:spPr>
        <p:style>
          <a:lnRef idx="1">
            <a:schemeClr val="accent2"/>
          </a:lnRef>
          <a:fillRef idx="2">
            <a:schemeClr val="accent2"/>
          </a:fillRef>
          <a:effectRef idx="1">
            <a:schemeClr val="accent2"/>
          </a:effectRef>
          <a:fontRef idx="minor">
            <a:schemeClr val="dk1"/>
          </a:fontRef>
        </p:style>
        <p:txBody>
          <a:bodyPr/>
          <a:lstStyle/>
          <a:p>
            <a:r>
              <a:rPr lang="en-IE" b="1" dirty="0" smtClean="0">
                <a:solidFill>
                  <a:schemeClr val="tx2"/>
                </a:solidFill>
              </a:rPr>
              <a:t>Practice Questions</a:t>
            </a:r>
            <a:endParaRPr lang="en-IE" b="1" dirty="0">
              <a:solidFill>
                <a:schemeClr val="tx2"/>
              </a:solidFill>
            </a:endParaRPr>
          </a:p>
        </p:txBody>
      </p:sp>
      <p:sp>
        <p:nvSpPr>
          <p:cNvPr id="3" name="Content Placeholder 2"/>
          <p:cNvSpPr>
            <a:spLocks noGrp="1"/>
          </p:cNvSpPr>
          <p:nvPr>
            <p:ph idx="1"/>
          </p:nvPr>
        </p:nvSpPr>
        <p:spPr/>
        <p:txBody>
          <a:bodyPr/>
          <a:lstStyle/>
          <a:p>
            <a:r>
              <a:rPr lang="en-IE" b="1" dirty="0" smtClean="0">
                <a:solidFill>
                  <a:schemeClr val="tx2"/>
                </a:solidFill>
              </a:rPr>
              <a:t>House worth: €500,000</a:t>
            </a:r>
          </a:p>
          <a:p>
            <a:r>
              <a:rPr lang="en-IE" b="1" dirty="0" smtClean="0">
                <a:solidFill>
                  <a:schemeClr val="tx2"/>
                </a:solidFill>
              </a:rPr>
              <a:t>Insured for 	€250,000</a:t>
            </a:r>
          </a:p>
          <a:p>
            <a:r>
              <a:rPr lang="en-IE" b="1" dirty="0" smtClean="0">
                <a:solidFill>
                  <a:schemeClr val="tx2"/>
                </a:solidFill>
              </a:rPr>
              <a:t>Damage: 	€150,000</a:t>
            </a:r>
          </a:p>
          <a:p>
            <a:pPr>
              <a:buNone/>
            </a:pPr>
            <a:endParaRPr lang="en-IE" b="1" dirty="0" smtClean="0">
              <a:solidFill>
                <a:schemeClr val="tx2"/>
              </a:solidFill>
            </a:endParaRPr>
          </a:p>
          <a:p>
            <a:r>
              <a:rPr lang="en-IE" b="1" dirty="0" smtClean="0">
                <a:solidFill>
                  <a:schemeClr val="tx2"/>
                </a:solidFill>
              </a:rPr>
              <a:t>Car worth:	€15,000</a:t>
            </a:r>
          </a:p>
          <a:p>
            <a:r>
              <a:rPr lang="en-IE" b="1" dirty="0" smtClean="0">
                <a:solidFill>
                  <a:schemeClr val="tx2"/>
                </a:solidFill>
              </a:rPr>
              <a:t>Insured for: 	€10,000</a:t>
            </a:r>
          </a:p>
          <a:p>
            <a:r>
              <a:rPr lang="en-IE" b="1" dirty="0" smtClean="0">
                <a:solidFill>
                  <a:schemeClr val="tx2"/>
                </a:solidFill>
              </a:rPr>
              <a:t>Damage: 	€1,000</a:t>
            </a:r>
            <a:endParaRPr lang="en-IE" b="1" dirty="0">
              <a:solidFill>
                <a:schemeClr val="tx2"/>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GB" b="1" dirty="0" smtClean="0"/>
              <a:t>Sum Insured/True Value x Loss</a:t>
            </a:r>
          </a:p>
          <a:p>
            <a:pPr>
              <a:buNone/>
            </a:pPr>
            <a:endParaRPr lang="en-GB" b="1" dirty="0" smtClean="0"/>
          </a:p>
          <a:p>
            <a:pPr>
              <a:buNone/>
            </a:pPr>
            <a:r>
              <a:rPr lang="en-GB" b="1" dirty="0" smtClean="0"/>
              <a:t>€250,000 (sum insured)</a:t>
            </a:r>
          </a:p>
          <a:p>
            <a:pPr>
              <a:buNone/>
            </a:pPr>
            <a:r>
              <a:rPr lang="en-GB" b="1" dirty="0" smtClean="0"/>
              <a:t>€500,000 (true value)      x €150,000 (loss)</a:t>
            </a:r>
          </a:p>
          <a:p>
            <a:pPr>
              <a:buNone/>
            </a:pPr>
            <a:r>
              <a:rPr lang="en-GB" b="1" dirty="0" smtClean="0"/>
              <a:t> </a:t>
            </a:r>
          </a:p>
          <a:p>
            <a:pPr>
              <a:buNone/>
            </a:pPr>
            <a:r>
              <a:rPr lang="en-GB" b="1" dirty="0" smtClean="0"/>
              <a:t>= 1   </a:t>
            </a:r>
          </a:p>
          <a:p>
            <a:pPr>
              <a:buNone/>
            </a:pPr>
            <a:r>
              <a:rPr lang="en-GB" b="1" dirty="0" smtClean="0"/>
              <a:t>   2     x €150,000 =  </a:t>
            </a:r>
            <a:r>
              <a:rPr lang="en-GB" b="1" u="sng" dirty="0" smtClean="0"/>
              <a:t>€75,000</a:t>
            </a:r>
          </a:p>
        </p:txBody>
      </p:sp>
      <p:cxnSp>
        <p:nvCxnSpPr>
          <p:cNvPr id="5" name="Straight Connector 4"/>
          <p:cNvCxnSpPr/>
          <p:nvPr/>
        </p:nvCxnSpPr>
        <p:spPr>
          <a:xfrm>
            <a:off x="395536" y="3356992"/>
            <a:ext cx="4032448"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IE" b="1" dirty="0" smtClean="0">
                <a:solidFill>
                  <a:schemeClr val="tx2"/>
                </a:solidFill>
              </a:rPr>
              <a:t>Practice Solution</a:t>
            </a:r>
            <a:endParaRPr lang="en-IE" b="1" dirty="0">
              <a:solidFill>
                <a:schemeClr val="tx2"/>
              </a:solidFill>
            </a:endParaRPr>
          </a:p>
        </p:txBody>
      </p:sp>
      <p:cxnSp>
        <p:nvCxnSpPr>
          <p:cNvPr id="11" name="Straight Connector 10"/>
          <p:cNvCxnSpPr/>
          <p:nvPr/>
        </p:nvCxnSpPr>
        <p:spPr>
          <a:xfrm>
            <a:off x="539552" y="5085184"/>
            <a:ext cx="864096"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IE" b="1" dirty="0" smtClean="0">
                <a:solidFill>
                  <a:schemeClr val="tx2"/>
                </a:solidFill>
              </a:rPr>
              <a:t>Key Terms in Insurance</a:t>
            </a:r>
            <a:endParaRPr lang="en-IE" b="1" dirty="0">
              <a:solidFill>
                <a:schemeClr val="tx2"/>
              </a:solidFill>
            </a:endParaRPr>
          </a:p>
        </p:txBody>
      </p:sp>
      <p:sp>
        <p:nvSpPr>
          <p:cNvPr id="3" name="Content Placeholder 2"/>
          <p:cNvSpPr>
            <a:spLocks noGrp="1"/>
          </p:cNvSpPr>
          <p:nvPr>
            <p:ph idx="1"/>
          </p:nvPr>
        </p:nvSpPr>
        <p:spPr/>
        <p:txBody>
          <a:bodyPr>
            <a:normAutofit fontScale="92500"/>
          </a:bodyPr>
          <a:lstStyle/>
          <a:p>
            <a:r>
              <a:rPr lang="en-IE" b="1" dirty="0" smtClean="0">
                <a:solidFill>
                  <a:srgbClr val="FF0000"/>
                </a:solidFill>
              </a:rPr>
              <a:t>Insurance Broker: </a:t>
            </a:r>
            <a:r>
              <a:rPr lang="en-IE" b="1" dirty="0" smtClean="0">
                <a:solidFill>
                  <a:schemeClr val="tx2"/>
                </a:solidFill>
              </a:rPr>
              <a:t>Self-employed individual selling insurance on behalf of many different insurance companies</a:t>
            </a:r>
          </a:p>
          <a:p>
            <a:r>
              <a:rPr lang="en-IE" b="1" dirty="0" smtClean="0">
                <a:solidFill>
                  <a:srgbClr val="FF0000"/>
                </a:solidFill>
              </a:rPr>
              <a:t>Insurance Agent: </a:t>
            </a:r>
            <a:r>
              <a:rPr lang="en-IE" b="1" dirty="0" smtClean="0">
                <a:solidFill>
                  <a:schemeClr val="tx2"/>
                </a:solidFill>
              </a:rPr>
              <a:t>Employed by one insurance company and sells on behalf of them</a:t>
            </a:r>
          </a:p>
          <a:p>
            <a:r>
              <a:rPr lang="en-IE" b="1" dirty="0" smtClean="0">
                <a:solidFill>
                  <a:srgbClr val="FF0000"/>
                </a:solidFill>
              </a:rPr>
              <a:t>Exclusion clause: </a:t>
            </a:r>
            <a:r>
              <a:rPr lang="en-IE" b="1" dirty="0" smtClean="0">
                <a:solidFill>
                  <a:schemeClr val="tx2"/>
                </a:solidFill>
              </a:rPr>
              <a:t>Points out occasions insurance companies will not pay out, e.g. Acts of God</a:t>
            </a:r>
          </a:p>
          <a:p>
            <a:r>
              <a:rPr lang="en-IE" b="1" dirty="0" smtClean="0">
                <a:solidFill>
                  <a:srgbClr val="FF0000"/>
                </a:solidFill>
              </a:rPr>
              <a:t>Excess Clause: </a:t>
            </a:r>
            <a:r>
              <a:rPr lang="en-IE" b="1" dirty="0" smtClean="0">
                <a:solidFill>
                  <a:schemeClr val="tx2"/>
                </a:solidFill>
              </a:rPr>
              <a:t>States the value of the risk being incurred</a:t>
            </a:r>
            <a:endParaRPr lang="en-IE" b="1" dirty="0">
              <a:solidFill>
                <a:schemeClr val="tx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IE" dirty="0" smtClean="0"/>
              <a:t>	</a:t>
            </a:r>
            <a:r>
              <a:rPr lang="en-IE" b="1" dirty="0" smtClean="0">
                <a:solidFill>
                  <a:schemeClr val="tx2"/>
                </a:solidFill>
              </a:rPr>
              <a:t>Insurance and Assurance</a:t>
            </a:r>
            <a:endParaRPr lang="en-IE" b="1" dirty="0">
              <a:solidFill>
                <a:schemeClr val="tx2"/>
              </a:solidFill>
            </a:endParaRPr>
          </a:p>
        </p:txBody>
      </p:sp>
      <p:sp>
        <p:nvSpPr>
          <p:cNvPr id="5" name="Content Placeholder 4"/>
          <p:cNvSpPr>
            <a:spLocks noGrp="1"/>
          </p:cNvSpPr>
          <p:nvPr>
            <p:ph idx="1"/>
          </p:nvPr>
        </p:nvSpPr>
        <p:spPr/>
        <p:txBody>
          <a:bodyPr/>
          <a:lstStyle/>
          <a:p>
            <a:r>
              <a:rPr lang="en-IE" b="1" dirty="0" smtClean="0">
                <a:solidFill>
                  <a:srgbClr val="FF0000"/>
                </a:solidFill>
              </a:rPr>
              <a:t>Insurance</a:t>
            </a:r>
            <a:r>
              <a:rPr lang="en-IE" b="1" dirty="0" smtClean="0">
                <a:solidFill>
                  <a:schemeClr val="tx2"/>
                </a:solidFill>
              </a:rPr>
              <a:t> is the protection against something that </a:t>
            </a:r>
            <a:r>
              <a:rPr lang="en-IE" b="1" dirty="0" smtClean="0">
                <a:solidFill>
                  <a:srgbClr val="FF0000"/>
                </a:solidFill>
              </a:rPr>
              <a:t>might</a:t>
            </a:r>
            <a:r>
              <a:rPr lang="en-IE" b="1" dirty="0" smtClean="0">
                <a:solidFill>
                  <a:schemeClr val="tx2"/>
                </a:solidFill>
              </a:rPr>
              <a:t> happen, e.g. a car insurance for car crash or house insurance for your house going on fire </a:t>
            </a:r>
          </a:p>
          <a:p>
            <a:r>
              <a:rPr lang="en-IE" b="1" dirty="0" smtClean="0">
                <a:solidFill>
                  <a:srgbClr val="FF0000"/>
                </a:solidFill>
              </a:rPr>
              <a:t>Assurance</a:t>
            </a:r>
            <a:r>
              <a:rPr lang="en-IE" b="1" dirty="0" smtClean="0">
                <a:solidFill>
                  <a:schemeClr val="tx2"/>
                </a:solidFill>
              </a:rPr>
              <a:t> is protection against something that </a:t>
            </a:r>
            <a:r>
              <a:rPr lang="en-IE" b="1" i="1" dirty="0" smtClean="0">
                <a:solidFill>
                  <a:srgbClr val="FF0000"/>
                </a:solidFill>
              </a:rPr>
              <a:t>will</a:t>
            </a:r>
            <a:r>
              <a:rPr lang="en-IE" b="1" dirty="0" smtClean="0">
                <a:solidFill>
                  <a:schemeClr val="tx2"/>
                </a:solidFill>
              </a:rPr>
              <a:t> happen, e.g. life assurance because you will die</a:t>
            </a:r>
          </a:p>
          <a:p>
            <a:endParaRPr lang="en-IE" dirty="0"/>
          </a:p>
        </p:txBody>
      </p:sp>
    </p:spTree>
    <p:extLst>
      <p:ext uri="{BB962C8B-B14F-4D97-AF65-F5344CB8AC3E}">
        <p14:creationId xmlns:p14="http://schemas.microsoft.com/office/powerpoint/2010/main" val="571025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IE" b="1" dirty="0" smtClean="0">
                <a:solidFill>
                  <a:schemeClr val="tx2"/>
                </a:solidFill>
              </a:rPr>
              <a:t>Insurance and Assurance</a:t>
            </a:r>
            <a:endParaRPr lang="en-IE" b="1" dirty="0">
              <a:solidFill>
                <a:schemeClr val="tx2"/>
              </a:solidFill>
            </a:endParaRPr>
          </a:p>
        </p:txBody>
      </p:sp>
      <p:sp>
        <p:nvSpPr>
          <p:cNvPr id="3" name="Content Placeholder 2"/>
          <p:cNvSpPr>
            <a:spLocks noGrp="1"/>
          </p:cNvSpPr>
          <p:nvPr>
            <p:ph idx="1"/>
          </p:nvPr>
        </p:nvSpPr>
        <p:spPr/>
        <p:txBody>
          <a:bodyPr/>
          <a:lstStyle/>
          <a:p>
            <a:r>
              <a:rPr lang="en-IE" b="1" dirty="0">
                <a:solidFill>
                  <a:schemeClr val="tx2"/>
                </a:solidFill>
              </a:rPr>
              <a:t>With insurance/ assurance, the worry of the </a:t>
            </a:r>
            <a:r>
              <a:rPr lang="en-IE" b="1" i="1" dirty="0">
                <a:solidFill>
                  <a:srgbClr val="FF0000"/>
                </a:solidFill>
              </a:rPr>
              <a:t>risk is shared </a:t>
            </a:r>
            <a:r>
              <a:rPr lang="en-IE" b="1" dirty="0">
                <a:solidFill>
                  <a:schemeClr val="tx2"/>
                </a:solidFill>
              </a:rPr>
              <a:t>in a fund run by the insurance </a:t>
            </a:r>
            <a:r>
              <a:rPr lang="en-IE" b="1" dirty="0" smtClean="0">
                <a:solidFill>
                  <a:schemeClr val="tx2"/>
                </a:solidFill>
              </a:rPr>
              <a:t>company</a:t>
            </a:r>
            <a:endParaRPr lang="en-IE" b="1" dirty="0">
              <a:solidFill>
                <a:schemeClr val="tx2"/>
              </a:solidFill>
            </a:endParaRPr>
          </a:p>
          <a:p>
            <a:r>
              <a:rPr lang="en-IE" b="1" dirty="0" smtClean="0">
                <a:solidFill>
                  <a:schemeClr val="tx2"/>
                </a:solidFill>
              </a:rPr>
              <a:t>The </a:t>
            </a:r>
            <a:r>
              <a:rPr lang="en-IE" b="1" dirty="0">
                <a:solidFill>
                  <a:schemeClr val="tx2"/>
                </a:solidFill>
              </a:rPr>
              <a:t>people who suffer a loss claim </a:t>
            </a:r>
            <a:r>
              <a:rPr lang="en-IE" b="1" i="1" dirty="0">
                <a:solidFill>
                  <a:srgbClr val="FF0000"/>
                </a:solidFill>
              </a:rPr>
              <a:t>compensation</a:t>
            </a:r>
            <a:r>
              <a:rPr lang="en-IE" b="1" i="1" dirty="0">
                <a:solidFill>
                  <a:schemeClr val="tx2"/>
                </a:solidFill>
              </a:rPr>
              <a:t>. </a:t>
            </a:r>
            <a:r>
              <a:rPr lang="en-IE" b="1" dirty="0">
                <a:solidFill>
                  <a:schemeClr val="tx2"/>
                </a:solidFill>
              </a:rPr>
              <a:t>This can be in the form of money or replacement </a:t>
            </a:r>
            <a:r>
              <a:rPr lang="en-IE" b="1" dirty="0" smtClean="0">
                <a:solidFill>
                  <a:schemeClr val="tx2"/>
                </a:solidFill>
              </a:rPr>
              <a:t>item, e.g. €2000 for car crash injury or replacement phone if you have lost yours </a:t>
            </a:r>
            <a:endParaRPr lang="en-IE" b="1" dirty="0">
              <a:solidFill>
                <a:schemeClr val="tx2"/>
              </a:solidFill>
            </a:endParaRPr>
          </a:p>
          <a:p>
            <a:endParaRPr lang="en-IE" dirty="0"/>
          </a:p>
        </p:txBody>
      </p:sp>
    </p:spTree>
    <p:extLst>
      <p:ext uri="{BB962C8B-B14F-4D97-AF65-F5344CB8AC3E}">
        <p14:creationId xmlns:p14="http://schemas.microsoft.com/office/powerpoint/2010/main" val="26212334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E" b="1" dirty="0" smtClean="0">
                <a:solidFill>
                  <a:srgbClr val="FF0000"/>
                </a:solidFill>
              </a:rPr>
              <a:t>House Insurance- </a:t>
            </a:r>
            <a:r>
              <a:rPr lang="en-IE" b="1" dirty="0" smtClean="0">
                <a:solidFill>
                  <a:schemeClr val="tx2"/>
                </a:solidFill>
              </a:rPr>
              <a:t>Covers a building and its contents</a:t>
            </a:r>
          </a:p>
          <a:p>
            <a:pPr marL="0" indent="0">
              <a:buNone/>
            </a:pPr>
            <a:endParaRPr lang="en-IE" dirty="0" smtClean="0"/>
          </a:p>
          <a:p>
            <a:r>
              <a:rPr lang="en-IE" b="1" dirty="0" smtClean="0">
                <a:solidFill>
                  <a:srgbClr val="FF0000"/>
                </a:solidFill>
              </a:rPr>
              <a:t>Mortgage Protection Insurance- </a:t>
            </a:r>
            <a:r>
              <a:rPr lang="en-IE" b="1" dirty="0" smtClean="0">
                <a:solidFill>
                  <a:schemeClr val="tx2"/>
                </a:solidFill>
              </a:rPr>
              <a:t>Compulsory before buying a house. If the person dies before the mortgage is paid, the insurance company will pay the remainder</a:t>
            </a:r>
          </a:p>
          <a:p>
            <a:pPr marL="0" indent="0">
              <a:buNone/>
            </a:pPr>
            <a:endParaRPr lang="en-IE" dirty="0"/>
          </a:p>
        </p:txBody>
      </p:sp>
      <p:sp>
        <p:nvSpPr>
          <p:cNvPr id="4" name="Title 3"/>
          <p:cNvSpPr>
            <a:spLocks noGrp="1"/>
          </p:cNvSpPr>
          <p:nvPr>
            <p:ph type="title"/>
          </p:nvPr>
        </p:nvSpPr>
        <p:spPr>
          <a:xfrm>
            <a:off x="457200" y="260648"/>
            <a:ext cx="8229600" cy="1143000"/>
          </a:xfrm>
        </p:spPr>
        <p:style>
          <a:lnRef idx="1">
            <a:schemeClr val="accent2"/>
          </a:lnRef>
          <a:fillRef idx="2">
            <a:schemeClr val="accent2"/>
          </a:fillRef>
          <a:effectRef idx="1">
            <a:schemeClr val="accent2"/>
          </a:effectRef>
          <a:fontRef idx="minor">
            <a:schemeClr val="dk1"/>
          </a:fontRef>
        </p:style>
        <p:txBody>
          <a:bodyPr/>
          <a:lstStyle/>
          <a:p>
            <a:r>
              <a:rPr lang="en-IE" dirty="0" smtClean="0">
                <a:solidFill>
                  <a:schemeClr val="tx2"/>
                </a:solidFill>
              </a:rPr>
              <a:t>	</a:t>
            </a:r>
            <a:r>
              <a:rPr lang="en-IE" b="1" dirty="0" smtClean="0">
                <a:solidFill>
                  <a:schemeClr val="tx2"/>
                </a:solidFill>
              </a:rPr>
              <a:t>Types of Personal Insurance</a:t>
            </a:r>
            <a:endParaRPr lang="en-IE" b="1" dirty="0">
              <a:solidFill>
                <a:schemeClr val="tx2"/>
              </a:solidFill>
            </a:endParaRPr>
          </a:p>
        </p:txBody>
      </p:sp>
    </p:spTree>
    <p:extLst>
      <p:ext uri="{BB962C8B-B14F-4D97-AF65-F5344CB8AC3E}">
        <p14:creationId xmlns:p14="http://schemas.microsoft.com/office/powerpoint/2010/main" val="2909202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53136"/>
          </a:xfrm>
        </p:spPr>
        <p:txBody>
          <a:bodyPr/>
          <a:lstStyle/>
          <a:p>
            <a:r>
              <a:rPr lang="en-IE" b="1" dirty="0" smtClean="0">
                <a:solidFill>
                  <a:schemeClr val="tx2"/>
                </a:solidFill>
              </a:rPr>
              <a:t>This insurance covers a driver in case of an accident. There are 3 types:</a:t>
            </a:r>
          </a:p>
          <a:p>
            <a:r>
              <a:rPr lang="en-IE" b="1" dirty="0" smtClean="0">
                <a:solidFill>
                  <a:srgbClr val="FF0000"/>
                </a:solidFill>
              </a:rPr>
              <a:t>Third Party:</a:t>
            </a:r>
            <a:r>
              <a:rPr lang="en-IE" b="1" dirty="0">
                <a:solidFill>
                  <a:srgbClr val="FF0000"/>
                </a:solidFill>
              </a:rPr>
              <a:t> </a:t>
            </a:r>
            <a:r>
              <a:rPr lang="en-IE" b="1" dirty="0">
                <a:solidFill>
                  <a:schemeClr val="tx2"/>
                </a:solidFill>
              </a:rPr>
              <a:t>This covers the other driver (3</a:t>
            </a:r>
            <a:r>
              <a:rPr lang="en-IE" b="1" baseline="30000" dirty="0">
                <a:solidFill>
                  <a:schemeClr val="tx2"/>
                </a:solidFill>
              </a:rPr>
              <a:t>rd</a:t>
            </a:r>
            <a:r>
              <a:rPr lang="en-IE" b="1" dirty="0">
                <a:solidFill>
                  <a:schemeClr val="tx2"/>
                </a:solidFill>
              </a:rPr>
              <a:t> Party</a:t>
            </a:r>
            <a:r>
              <a:rPr lang="en-IE" b="1" dirty="0" smtClean="0">
                <a:solidFill>
                  <a:schemeClr val="tx2"/>
                </a:solidFill>
              </a:rPr>
              <a:t>). Minimum required by law</a:t>
            </a:r>
          </a:p>
          <a:p>
            <a:r>
              <a:rPr lang="en-IE" b="1" dirty="0" smtClean="0">
                <a:solidFill>
                  <a:srgbClr val="FF0000"/>
                </a:solidFill>
              </a:rPr>
              <a:t>Third Party Fire and Theft: </a:t>
            </a:r>
            <a:r>
              <a:rPr lang="en-IE" b="1" dirty="0" smtClean="0">
                <a:solidFill>
                  <a:schemeClr val="tx2"/>
                </a:solidFill>
              </a:rPr>
              <a:t>This covers the other driver (3</a:t>
            </a:r>
            <a:r>
              <a:rPr lang="en-IE" b="1" baseline="30000" dirty="0" smtClean="0">
                <a:solidFill>
                  <a:schemeClr val="tx2"/>
                </a:solidFill>
              </a:rPr>
              <a:t>rd</a:t>
            </a:r>
            <a:r>
              <a:rPr lang="en-IE" b="1" dirty="0" smtClean="0">
                <a:solidFill>
                  <a:schemeClr val="tx2"/>
                </a:solidFill>
              </a:rPr>
              <a:t> Party) and any fire or damage to your car</a:t>
            </a:r>
          </a:p>
          <a:p>
            <a:r>
              <a:rPr lang="en-IE" b="1" dirty="0" smtClean="0">
                <a:solidFill>
                  <a:srgbClr val="FF0000"/>
                </a:solidFill>
              </a:rPr>
              <a:t>Fully Comprehensive: </a:t>
            </a:r>
            <a:r>
              <a:rPr lang="en-IE" b="1" dirty="0" smtClean="0">
                <a:solidFill>
                  <a:schemeClr val="tx2"/>
                </a:solidFill>
              </a:rPr>
              <a:t>Everyone involved</a:t>
            </a:r>
          </a:p>
          <a:p>
            <a:pPr marL="0" indent="0">
              <a:buNone/>
            </a:pPr>
            <a:endParaRPr lang="en-IE" dirty="0"/>
          </a:p>
        </p:txBody>
      </p:sp>
      <p:sp>
        <p:nvSpPr>
          <p:cNvPr id="4"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IE" b="1" dirty="0" smtClean="0">
                <a:solidFill>
                  <a:schemeClr val="tx2"/>
                </a:solidFill>
              </a:rPr>
              <a:t>Motor Insurance</a:t>
            </a:r>
            <a:endParaRPr lang="en-IE" b="1" dirty="0">
              <a:solidFill>
                <a:schemeClr val="tx2"/>
              </a:solidFill>
            </a:endParaRPr>
          </a:p>
        </p:txBody>
      </p:sp>
    </p:spTree>
    <p:extLst>
      <p:ext uri="{BB962C8B-B14F-4D97-AF65-F5344CB8AC3E}">
        <p14:creationId xmlns:p14="http://schemas.microsoft.com/office/powerpoint/2010/main" val="3426288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IE" b="1" dirty="0" smtClean="0">
                <a:solidFill>
                  <a:schemeClr val="tx2"/>
                </a:solidFill>
              </a:rPr>
              <a:t>Principles of Insurance</a:t>
            </a:r>
            <a:endParaRPr lang="en-IE" b="1" dirty="0">
              <a:solidFill>
                <a:schemeClr val="tx2"/>
              </a:solidFill>
            </a:endParaRPr>
          </a:p>
        </p:txBody>
      </p:sp>
      <p:sp>
        <p:nvSpPr>
          <p:cNvPr id="3" name="Content Placeholder 2"/>
          <p:cNvSpPr>
            <a:spLocks noGrp="1"/>
          </p:cNvSpPr>
          <p:nvPr>
            <p:ph idx="1"/>
          </p:nvPr>
        </p:nvSpPr>
        <p:spPr/>
        <p:txBody>
          <a:bodyPr>
            <a:normAutofit fontScale="70000" lnSpcReduction="20000"/>
          </a:bodyPr>
          <a:lstStyle/>
          <a:p>
            <a:r>
              <a:rPr lang="en-IE" sz="3800" b="1" dirty="0" smtClean="0">
                <a:solidFill>
                  <a:schemeClr val="tx2"/>
                </a:solidFill>
              </a:rPr>
              <a:t>Sometimes, people can make fraudulent claims for insurance. To prevent this from happening, the insurance industry has rules, known as the </a:t>
            </a:r>
            <a:r>
              <a:rPr lang="en-IE" sz="4000" b="1" i="1" u="sng" dirty="0" smtClean="0">
                <a:solidFill>
                  <a:srgbClr val="C00000"/>
                </a:solidFill>
              </a:rPr>
              <a:t>5 Principles of Insurance</a:t>
            </a:r>
          </a:p>
          <a:p>
            <a:pPr marL="0" indent="0">
              <a:buNone/>
            </a:pPr>
            <a:endParaRPr lang="en-IE" dirty="0" smtClean="0"/>
          </a:p>
          <a:p>
            <a:r>
              <a:rPr lang="en-IE" sz="4100" b="1" dirty="0" smtClean="0">
                <a:solidFill>
                  <a:schemeClr val="tx2"/>
                </a:solidFill>
              </a:rPr>
              <a:t>These principles are: 1. Utmost Good Faith</a:t>
            </a:r>
          </a:p>
          <a:p>
            <a:pPr marL="0" indent="0">
              <a:buNone/>
            </a:pPr>
            <a:r>
              <a:rPr lang="en-IE" sz="4100" b="1" dirty="0">
                <a:solidFill>
                  <a:schemeClr val="tx2"/>
                </a:solidFill>
              </a:rPr>
              <a:t>	</a:t>
            </a:r>
            <a:r>
              <a:rPr lang="en-IE" sz="4100" b="1" dirty="0" smtClean="0">
                <a:solidFill>
                  <a:schemeClr val="tx2"/>
                </a:solidFill>
              </a:rPr>
              <a:t>			2. Insurable Interest</a:t>
            </a:r>
          </a:p>
          <a:p>
            <a:pPr marL="0" indent="0">
              <a:buNone/>
            </a:pPr>
            <a:r>
              <a:rPr lang="en-IE" sz="4100" b="1" dirty="0">
                <a:solidFill>
                  <a:schemeClr val="tx2"/>
                </a:solidFill>
              </a:rPr>
              <a:t>	</a:t>
            </a:r>
            <a:r>
              <a:rPr lang="en-IE" sz="4100" b="1" dirty="0" smtClean="0">
                <a:solidFill>
                  <a:schemeClr val="tx2"/>
                </a:solidFill>
              </a:rPr>
              <a:t>			3. Indemnity</a:t>
            </a:r>
          </a:p>
          <a:p>
            <a:pPr marL="0" indent="0">
              <a:buNone/>
            </a:pPr>
            <a:r>
              <a:rPr lang="en-IE" sz="4100" b="1" dirty="0">
                <a:solidFill>
                  <a:schemeClr val="tx2"/>
                </a:solidFill>
              </a:rPr>
              <a:t>	</a:t>
            </a:r>
            <a:r>
              <a:rPr lang="en-IE" sz="4100" b="1" dirty="0" smtClean="0">
                <a:solidFill>
                  <a:schemeClr val="tx2"/>
                </a:solidFill>
              </a:rPr>
              <a:t>			4. Contribution</a:t>
            </a:r>
          </a:p>
          <a:p>
            <a:pPr marL="0" indent="0">
              <a:buNone/>
            </a:pPr>
            <a:r>
              <a:rPr lang="en-IE" sz="4100" b="1" dirty="0">
                <a:solidFill>
                  <a:schemeClr val="tx2"/>
                </a:solidFill>
              </a:rPr>
              <a:t>	</a:t>
            </a:r>
            <a:r>
              <a:rPr lang="en-IE" sz="4100" b="1" dirty="0" smtClean="0">
                <a:solidFill>
                  <a:schemeClr val="tx2"/>
                </a:solidFill>
              </a:rPr>
              <a:t>			5. Subrogation</a:t>
            </a:r>
          </a:p>
          <a:p>
            <a:pPr marL="0" indent="0">
              <a:buNone/>
            </a:pPr>
            <a:r>
              <a:rPr lang="en-IE" dirty="0"/>
              <a:t>	</a:t>
            </a:r>
            <a:r>
              <a:rPr lang="en-IE" dirty="0" smtClean="0"/>
              <a:t>			</a:t>
            </a:r>
          </a:p>
          <a:p>
            <a:endParaRPr lang="en-IE" sz="4000" dirty="0"/>
          </a:p>
        </p:txBody>
      </p:sp>
    </p:spTree>
    <p:extLst>
      <p:ext uri="{BB962C8B-B14F-4D97-AF65-F5344CB8AC3E}">
        <p14:creationId xmlns:p14="http://schemas.microsoft.com/office/powerpoint/2010/main" val="4728258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IE" b="1" dirty="0" smtClean="0">
                <a:solidFill>
                  <a:schemeClr val="tx2"/>
                </a:solidFill>
              </a:rPr>
              <a:t>Utmost Good Faith</a:t>
            </a:r>
            <a:endParaRPr lang="en-IE" b="1" dirty="0">
              <a:solidFill>
                <a:schemeClr val="tx2"/>
              </a:solidFill>
            </a:endParaRPr>
          </a:p>
        </p:txBody>
      </p:sp>
      <p:sp>
        <p:nvSpPr>
          <p:cNvPr id="3" name="Content Placeholder 2"/>
          <p:cNvSpPr>
            <a:spLocks noGrp="1"/>
          </p:cNvSpPr>
          <p:nvPr>
            <p:ph idx="1"/>
          </p:nvPr>
        </p:nvSpPr>
        <p:spPr/>
        <p:txBody>
          <a:bodyPr/>
          <a:lstStyle/>
          <a:p>
            <a:r>
              <a:rPr lang="en-IE" b="1" dirty="0" smtClean="0">
                <a:solidFill>
                  <a:schemeClr val="tx2"/>
                </a:solidFill>
              </a:rPr>
              <a:t>You </a:t>
            </a:r>
            <a:r>
              <a:rPr lang="en-IE" b="1" dirty="0" smtClean="0">
                <a:solidFill>
                  <a:srgbClr val="FF0000"/>
                </a:solidFill>
              </a:rPr>
              <a:t>must tell the truth </a:t>
            </a:r>
            <a:r>
              <a:rPr lang="en-IE" b="1" dirty="0" smtClean="0">
                <a:solidFill>
                  <a:schemeClr val="tx2"/>
                </a:solidFill>
              </a:rPr>
              <a:t>when applying for insurance </a:t>
            </a:r>
          </a:p>
          <a:p>
            <a:r>
              <a:rPr lang="en-IE" b="1" i="1" u="sng" dirty="0" smtClean="0"/>
              <a:t>Example: </a:t>
            </a:r>
            <a:r>
              <a:rPr lang="en-IE" b="1" dirty="0" smtClean="0">
                <a:solidFill>
                  <a:schemeClr val="tx2"/>
                </a:solidFill>
              </a:rPr>
              <a:t>if you apply for house insurance but fail to tell the insurance company that your house is located beside a river that has a history of flooding.</a:t>
            </a:r>
          </a:p>
          <a:p>
            <a:r>
              <a:rPr lang="en-IE" b="1" dirty="0" smtClean="0">
                <a:solidFill>
                  <a:schemeClr val="tx2"/>
                </a:solidFill>
              </a:rPr>
              <a:t>If you </a:t>
            </a:r>
            <a:r>
              <a:rPr lang="en-IE" b="1" dirty="0" smtClean="0">
                <a:solidFill>
                  <a:srgbClr val="FF0000"/>
                </a:solidFill>
              </a:rPr>
              <a:t>fail to tell the truth </a:t>
            </a:r>
            <a:r>
              <a:rPr lang="en-IE" b="1" dirty="0" smtClean="0">
                <a:solidFill>
                  <a:schemeClr val="tx2"/>
                </a:solidFill>
              </a:rPr>
              <a:t>when the claim is made, </a:t>
            </a:r>
            <a:r>
              <a:rPr lang="en-IE" b="1" dirty="0" smtClean="0">
                <a:solidFill>
                  <a:srgbClr val="FF0000"/>
                </a:solidFill>
              </a:rPr>
              <a:t>no compensation </a:t>
            </a:r>
            <a:r>
              <a:rPr lang="en-IE" b="1" dirty="0" smtClean="0">
                <a:solidFill>
                  <a:schemeClr val="tx2"/>
                </a:solidFill>
              </a:rPr>
              <a:t>will be paid </a:t>
            </a:r>
            <a:endParaRPr lang="en-IE" b="1" dirty="0">
              <a:solidFill>
                <a:schemeClr val="tx2"/>
              </a:solidFill>
            </a:endParaRPr>
          </a:p>
        </p:txBody>
      </p:sp>
      <p:pic>
        <p:nvPicPr>
          <p:cNvPr id="4" name="Picture 3" descr="http://www.pinellascounty.org/flooding/images/house-flooded2.jpg"/>
          <p:cNvPicPr/>
          <p:nvPr/>
        </p:nvPicPr>
        <p:blipFill>
          <a:blip r:embed="rId3" cstate="print"/>
          <a:srcRect/>
          <a:stretch>
            <a:fillRect/>
          </a:stretch>
        </p:blipFill>
        <p:spPr bwMode="auto">
          <a:xfrm>
            <a:off x="7020273" y="5229200"/>
            <a:ext cx="1944216" cy="1440160"/>
          </a:xfrm>
          <a:prstGeom prst="rect">
            <a:avLst/>
          </a:prstGeom>
          <a:noFill/>
          <a:ln w="9525">
            <a:noFill/>
            <a:miter lim="800000"/>
            <a:headEnd/>
            <a:tailEnd/>
          </a:ln>
        </p:spPr>
      </p:pic>
    </p:spTree>
    <p:extLst>
      <p:ext uri="{BB962C8B-B14F-4D97-AF65-F5344CB8AC3E}">
        <p14:creationId xmlns:p14="http://schemas.microsoft.com/office/powerpoint/2010/main" val="23040914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IE" b="1" dirty="0" smtClean="0">
                <a:solidFill>
                  <a:schemeClr val="tx2"/>
                </a:solidFill>
              </a:rPr>
              <a:t>Insurable Interest</a:t>
            </a:r>
            <a:endParaRPr lang="en-IE" b="1" dirty="0">
              <a:solidFill>
                <a:schemeClr val="tx2"/>
              </a:solidFill>
            </a:endParaRPr>
          </a:p>
        </p:txBody>
      </p:sp>
      <p:sp>
        <p:nvSpPr>
          <p:cNvPr id="3" name="Content Placeholder 2"/>
          <p:cNvSpPr>
            <a:spLocks noGrp="1"/>
          </p:cNvSpPr>
          <p:nvPr>
            <p:ph idx="1"/>
          </p:nvPr>
        </p:nvSpPr>
        <p:spPr/>
        <p:txBody>
          <a:bodyPr/>
          <a:lstStyle/>
          <a:p>
            <a:r>
              <a:rPr lang="en-IE" b="1" dirty="0" smtClean="0">
                <a:solidFill>
                  <a:schemeClr val="tx2"/>
                </a:solidFill>
              </a:rPr>
              <a:t>You are responsible for it </a:t>
            </a:r>
          </a:p>
          <a:p>
            <a:r>
              <a:rPr lang="en-IE" b="1" dirty="0" smtClean="0">
                <a:solidFill>
                  <a:schemeClr val="tx2"/>
                </a:solidFill>
              </a:rPr>
              <a:t>I have an insurable interest on my I-Phone as I </a:t>
            </a:r>
            <a:r>
              <a:rPr lang="en-IE" b="1" dirty="0" smtClean="0">
                <a:solidFill>
                  <a:srgbClr val="FF0000"/>
                </a:solidFill>
              </a:rPr>
              <a:t>benefit from its existence and suffer from its loss</a:t>
            </a:r>
            <a:r>
              <a:rPr lang="en-IE" b="1" dirty="0" smtClean="0">
                <a:solidFill>
                  <a:schemeClr val="tx2"/>
                </a:solidFill>
              </a:rPr>
              <a:t>. I do not have an insurable interest on anybody else’s phone as it is not my property</a:t>
            </a:r>
          </a:p>
          <a:p>
            <a:r>
              <a:rPr lang="en-IE" b="1" dirty="0" smtClean="0">
                <a:solidFill>
                  <a:schemeClr val="tx2"/>
                </a:solidFill>
              </a:rPr>
              <a:t>However, if I borrowed it and lost it, I would have an insurable interest because I would have to replace it</a:t>
            </a:r>
            <a:endParaRPr lang="en-IE" b="1" dirty="0">
              <a:solidFill>
                <a:schemeClr val="tx2"/>
              </a:solidFill>
            </a:endParaRPr>
          </a:p>
        </p:txBody>
      </p:sp>
      <p:pic>
        <p:nvPicPr>
          <p:cNvPr id="4" name="Picture 3" descr="http://cdn3.sbnation.com/entry_photo_images/5679561/iPhone5_main1_large_verge_super_wide.jpg"/>
          <p:cNvPicPr/>
          <p:nvPr/>
        </p:nvPicPr>
        <p:blipFill>
          <a:blip r:embed="rId3" cstate="print"/>
          <a:srcRect/>
          <a:stretch>
            <a:fillRect/>
          </a:stretch>
        </p:blipFill>
        <p:spPr bwMode="auto">
          <a:xfrm>
            <a:off x="4427984" y="5373216"/>
            <a:ext cx="3888432" cy="1224136"/>
          </a:xfrm>
          <a:prstGeom prst="rect">
            <a:avLst/>
          </a:prstGeom>
          <a:noFill/>
          <a:ln w="9525">
            <a:noFill/>
            <a:miter lim="800000"/>
            <a:headEnd/>
            <a:tailEnd/>
          </a:ln>
        </p:spPr>
      </p:pic>
    </p:spTree>
    <p:extLst>
      <p:ext uri="{BB962C8B-B14F-4D97-AF65-F5344CB8AC3E}">
        <p14:creationId xmlns:p14="http://schemas.microsoft.com/office/powerpoint/2010/main" val="36457589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IE" b="1" dirty="0" smtClean="0">
                <a:solidFill>
                  <a:schemeClr val="tx2"/>
                </a:solidFill>
              </a:rPr>
              <a:t>Indemnity</a:t>
            </a:r>
            <a:endParaRPr lang="en-IE" b="1" dirty="0">
              <a:solidFill>
                <a:schemeClr val="tx2"/>
              </a:solidFill>
            </a:endParaRPr>
          </a:p>
        </p:txBody>
      </p:sp>
      <p:sp>
        <p:nvSpPr>
          <p:cNvPr id="3" name="Content Placeholder 2"/>
          <p:cNvSpPr>
            <a:spLocks noGrp="1"/>
          </p:cNvSpPr>
          <p:nvPr>
            <p:ph idx="1"/>
          </p:nvPr>
        </p:nvSpPr>
        <p:spPr/>
        <p:txBody>
          <a:bodyPr/>
          <a:lstStyle/>
          <a:p>
            <a:r>
              <a:rPr lang="en-IE" b="1" dirty="0" smtClean="0">
                <a:solidFill>
                  <a:schemeClr val="tx2"/>
                </a:solidFill>
              </a:rPr>
              <a:t>The insured person </a:t>
            </a:r>
            <a:r>
              <a:rPr lang="en-IE" b="1" i="1" dirty="0" smtClean="0">
                <a:solidFill>
                  <a:srgbClr val="FF0000"/>
                </a:solidFill>
              </a:rPr>
              <a:t>cannot make a profit from insurance</a:t>
            </a:r>
          </a:p>
          <a:p>
            <a:r>
              <a:rPr lang="en-IE" b="1" dirty="0" smtClean="0">
                <a:solidFill>
                  <a:schemeClr val="tx2"/>
                </a:solidFill>
              </a:rPr>
              <a:t>You only get compensation for the value of the loss or damage suffered by the insured person</a:t>
            </a:r>
          </a:p>
          <a:p>
            <a:r>
              <a:rPr lang="en-IE" b="1" i="1" u="sng" dirty="0" smtClean="0"/>
              <a:t>Example: </a:t>
            </a:r>
            <a:r>
              <a:rPr lang="en-IE" b="1" dirty="0" smtClean="0">
                <a:solidFill>
                  <a:schemeClr val="tx2"/>
                </a:solidFill>
              </a:rPr>
              <a:t>If I insure my car and it crashes, I am not entitled to a Ferrari as a replacement</a:t>
            </a:r>
          </a:p>
          <a:p>
            <a:pPr>
              <a:buNone/>
            </a:pPr>
            <a:endParaRPr lang="en-IE" b="1" dirty="0">
              <a:solidFill>
                <a:schemeClr val="tx2"/>
              </a:solidFill>
            </a:endParaRPr>
          </a:p>
        </p:txBody>
      </p:sp>
      <p:pic>
        <p:nvPicPr>
          <p:cNvPr id="4" name="Picture 3" descr="http://ts1.mm.bing.net/th?id=H.5008869364269672&amp;pid=15.1"/>
          <p:cNvPicPr/>
          <p:nvPr/>
        </p:nvPicPr>
        <p:blipFill>
          <a:blip r:embed="rId3" cstate="print"/>
          <a:srcRect/>
          <a:stretch>
            <a:fillRect/>
          </a:stretch>
        </p:blipFill>
        <p:spPr bwMode="auto">
          <a:xfrm>
            <a:off x="5364088" y="5229200"/>
            <a:ext cx="3240360" cy="1368152"/>
          </a:xfrm>
          <a:prstGeom prst="rect">
            <a:avLst/>
          </a:prstGeom>
          <a:noFill/>
          <a:ln w="9525">
            <a:noFill/>
            <a:miter lim="800000"/>
            <a:headEnd/>
            <a:tailEnd/>
          </a:ln>
        </p:spPr>
      </p:pic>
      <p:pic>
        <p:nvPicPr>
          <p:cNvPr id="5" name="Picture 4" descr="http://memimage.cardomain.com/ride_images/1/760/3862/1899430764_large.jpg"/>
          <p:cNvPicPr/>
          <p:nvPr/>
        </p:nvPicPr>
        <p:blipFill>
          <a:blip r:embed="rId4" cstate="print"/>
          <a:srcRect/>
          <a:stretch>
            <a:fillRect/>
          </a:stretch>
        </p:blipFill>
        <p:spPr bwMode="auto">
          <a:xfrm>
            <a:off x="467544" y="5229200"/>
            <a:ext cx="2520280" cy="1368152"/>
          </a:xfrm>
          <a:prstGeom prst="rect">
            <a:avLst/>
          </a:prstGeom>
          <a:noFill/>
          <a:ln w="9525">
            <a:noFill/>
            <a:miter lim="800000"/>
            <a:headEnd/>
            <a:tailEnd/>
          </a:ln>
        </p:spPr>
      </p:pic>
    </p:spTree>
    <p:extLst>
      <p:ext uri="{BB962C8B-B14F-4D97-AF65-F5344CB8AC3E}">
        <p14:creationId xmlns:p14="http://schemas.microsoft.com/office/powerpoint/2010/main" val="10920350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434</TotalTime>
  <Words>840</Words>
  <Application>Microsoft Office PowerPoint</Application>
  <PresentationFormat>On-screen Show (4:3)</PresentationFormat>
  <Paragraphs>102</Paragraphs>
  <Slides>17</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Questions to Consider</vt:lpstr>
      <vt:lpstr> Insurance and Assurance</vt:lpstr>
      <vt:lpstr>Insurance and Assurance</vt:lpstr>
      <vt:lpstr> Types of Personal Insurance</vt:lpstr>
      <vt:lpstr>Motor Insurance</vt:lpstr>
      <vt:lpstr>Principles of Insurance</vt:lpstr>
      <vt:lpstr>Utmost Good Faith</vt:lpstr>
      <vt:lpstr>Insurable Interest</vt:lpstr>
      <vt:lpstr>Indemnity</vt:lpstr>
      <vt:lpstr>Contribution</vt:lpstr>
      <vt:lpstr>Subrogation</vt:lpstr>
      <vt:lpstr>Applying For Insurance</vt:lpstr>
      <vt:lpstr>Key Terms Affecting Insurance Form</vt:lpstr>
      <vt:lpstr>Average Clause</vt:lpstr>
      <vt:lpstr>Practice Questions</vt:lpstr>
      <vt:lpstr>Practice Solution</vt:lpstr>
      <vt:lpstr>Key Terms in Insurance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Insurance and Assurance</dc:title>
  <dc:creator>ibit</dc:creator>
  <cp:lastModifiedBy>Stephen Murtagh</cp:lastModifiedBy>
  <cp:revision>25</cp:revision>
  <cp:lastPrinted>2013-10-24T10:29:54Z</cp:lastPrinted>
  <dcterms:created xsi:type="dcterms:W3CDTF">2013-10-08T08:57:25Z</dcterms:created>
  <dcterms:modified xsi:type="dcterms:W3CDTF">2017-06-13T14:49:20Z</dcterms:modified>
</cp:coreProperties>
</file>