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83" r:id="rId3"/>
    <p:sldId id="284" r:id="rId4"/>
    <p:sldId id="285" r:id="rId5"/>
    <p:sldId id="292" r:id="rId6"/>
    <p:sldId id="273" r:id="rId7"/>
    <p:sldId id="287" r:id="rId8"/>
    <p:sldId id="274" r:id="rId9"/>
    <p:sldId id="288" r:id="rId10"/>
    <p:sldId id="299" r:id="rId11"/>
    <p:sldId id="270" r:id="rId12"/>
    <p:sldId id="275" r:id="rId13"/>
    <p:sldId id="290" r:id="rId14"/>
    <p:sldId id="291" r:id="rId15"/>
    <p:sldId id="293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964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3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2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9545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43065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94444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362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865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732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4265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637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225"/>
              </a:spcBef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2" y="6425643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2" y="6425643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3" y="174813"/>
            <a:ext cx="55107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8903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2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28270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134471"/>
            <a:ext cx="10075084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2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304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225"/>
              </a:spcBef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2" y="6425643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2" y="6425643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7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450"/>
              </a:spcBef>
              <a:buNone/>
              <a:defRPr sz="345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3" y="174813"/>
            <a:ext cx="55107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81265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4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3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3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225"/>
              </a:spcBef>
              <a:buNone/>
              <a:defRPr sz="105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7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7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7"/>
            <a:ext cx="738717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5" y="3110757"/>
            <a:ext cx="3478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2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38200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2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4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TextBox 11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8"/>
            <a:ext cx="4876800" cy="367879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8"/>
            <a:ext cx="4876800" cy="367879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50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50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400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2" y="1985963"/>
            <a:ext cx="10092209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2" y="4164965"/>
            <a:ext cx="10092209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7"/>
            <a:ext cx="738717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3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8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2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2" y="1985963"/>
            <a:ext cx="4876551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2" y="4164965"/>
            <a:ext cx="4876551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795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1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9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9" y="273053"/>
            <a:ext cx="6129865" cy="585311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3"/>
            <a:ext cx="4340352" cy="2392363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1" y="6423588"/>
            <a:ext cx="2049929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2" y="6423588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3" y="174813"/>
            <a:ext cx="55107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31056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1" y="6423588"/>
            <a:ext cx="2049929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1" y="6423588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8" y="3370732"/>
            <a:ext cx="294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8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614170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2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2" y="228600"/>
            <a:ext cx="8504519" cy="41879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2" y="5257802"/>
            <a:ext cx="8254876" cy="885825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436284" y="4632794"/>
            <a:ext cx="294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8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54377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7" y="3733803"/>
            <a:ext cx="8239421" cy="2392363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10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9" y="6235610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3" y="174813"/>
            <a:ext cx="55107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905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3"/>
            <a:ext cx="5353739" cy="2392363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10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9" y="6235610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3" y="174813"/>
            <a:ext cx="55107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4718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2" y="2365248"/>
            <a:ext cx="5653492" cy="41879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1" y="6423588"/>
            <a:ext cx="2049929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1" y="6423588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6" y="3370732"/>
            <a:ext cx="294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8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1396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TextBox 8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87408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9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8" y="630918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2966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7070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7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0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981203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8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7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chemeClr val="accent1"/>
        </a:buClr>
        <a:buSzPct val="75000"/>
        <a:buFont typeface="Wingdings" pitchFamily="2" charset="2"/>
        <a:buChar char="n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8U2ZziVR8Y4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bqjE6TLetFs" TargetMode="Externa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q2o4RtbBL9A" TargetMode="Externa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5" y="1268362"/>
            <a:ext cx="7556313" cy="4857802"/>
          </a:xfrm>
        </p:spPr>
        <p:txBody>
          <a:bodyPr/>
          <a:lstStyle/>
          <a:p>
            <a:r>
              <a:rPr lang="en-GB" dirty="0"/>
              <a:t>A Target Market refers to all people who might buy a particular good or service. They all share a common need. The Target Market will have something in common and are targeted by the advertisers</a:t>
            </a:r>
          </a:p>
          <a:p>
            <a:r>
              <a:rPr lang="en-GB" dirty="0"/>
              <a:t>Example Target Market for Ed Sheeran tickets would be Pop Music Fans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Image result for ed sheeran">
            <a:extLst>
              <a:ext uri="{FF2B5EF4-FFF2-40B4-BE49-F238E27FC236}">
                <a16:creationId xmlns:a16="http://schemas.microsoft.com/office/drawing/2014/main" id="{3156CCD4-8873-F6E3-F1FB-580B7A8D4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38" y="3429000"/>
            <a:ext cx="245681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2DF18-92F5-5534-E66D-F86F08B5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75" y="3395661"/>
            <a:ext cx="31051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3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AE63E-3F54-2770-DE67-801665930A09}"/>
              </a:ext>
            </a:extLst>
          </p:cNvPr>
          <p:cNvSpPr txBox="1"/>
          <p:nvPr/>
        </p:nvSpPr>
        <p:spPr>
          <a:xfrm>
            <a:off x="2022476" y="2564607"/>
            <a:ext cx="5661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IE" sz="1350" dirty="0">
                <a:solidFill>
                  <a:prstClr val="black"/>
                </a:solidFill>
                <a:latin typeface="Rockwell"/>
              </a:rPr>
              <a:t>McDonalds Geographic Segmentation</a:t>
            </a:r>
          </a:p>
          <a:p>
            <a:pPr defTabSz="685800"/>
            <a:endParaRPr lang="en-IE" sz="1350" dirty="0">
              <a:solidFill>
                <a:prstClr val="black"/>
              </a:solidFill>
              <a:latin typeface="Rockwell"/>
            </a:endParaRPr>
          </a:p>
          <a:p>
            <a:pPr defTabSz="685800"/>
            <a:r>
              <a:rPr lang="en-IE" sz="1350" dirty="0">
                <a:solidFill>
                  <a:prstClr val="black"/>
                </a:solidFill>
                <a:latin typeface="Rockwell"/>
                <a:hlinkClick r:id="rId2"/>
              </a:rPr>
              <a:t>https://youtu.be/8U2ZziVR8Y4</a:t>
            </a:r>
            <a:r>
              <a:rPr lang="en-IE" sz="1350" dirty="0">
                <a:solidFill>
                  <a:prstClr val="black"/>
                </a:solidFill>
                <a:latin typeface="Rockwell"/>
              </a:rPr>
              <a:t> </a:t>
            </a:r>
          </a:p>
          <a:p>
            <a:pPr defTabSz="685800"/>
            <a:endParaRPr lang="en-IE" sz="1350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EDB3F-EAEA-51C9-F3B2-B855C925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40" y="2152646"/>
            <a:ext cx="3962196" cy="26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8867-F640-8B46-9078-6BBB107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Psychographic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03C5-6C3F-BB40-820A-0CA8DE6B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5" y="1455175"/>
            <a:ext cx="7556313" cy="4670989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Muli Light" pitchFamily="2" charset="77"/>
              </a:rPr>
              <a:t>Characteristics relate to psychological influences, including subconscious or conscious beliefs, motivations, and priorities.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Lifestyle choices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Personality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Activities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Interests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Opinions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Values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Habits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Muli Light" pitchFamily="2" charset="77"/>
              </a:rPr>
              <a:t>Beliefs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Psychographic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AE63E-3F54-2770-DE67-801665930A09}"/>
              </a:ext>
            </a:extLst>
          </p:cNvPr>
          <p:cNvSpPr txBox="1"/>
          <p:nvPr/>
        </p:nvSpPr>
        <p:spPr>
          <a:xfrm>
            <a:off x="2022476" y="2564607"/>
            <a:ext cx="5661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IE" sz="1350" dirty="0">
                <a:solidFill>
                  <a:prstClr val="black"/>
                </a:solidFill>
                <a:latin typeface="Rockwell"/>
              </a:rPr>
              <a:t>Coca- Cola Psychographic Segmentation</a:t>
            </a:r>
          </a:p>
          <a:p>
            <a:pPr defTabSz="685800">
              <a:defRPr/>
            </a:pPr>
            <a:endParaRPr lang="en-IE" sz="1350" dirty="0">
              <a:solidFill>
                <a:prstClr val="black"/>
              </a:solidFill>
              <a:latin typeface="Rockwell"/>
            </a:endParaRPr>
          </a:p>
          <a:p>
            <a:pPr defTabSz="685800">
              <a:defRPr/>
            </a:pPr>
            <a:r>
              <a:rPr lang="en-IE" sz="1350" dirty="0">
                <a:solidFill>
                  <a:prstClr val="black"/>
                </a:solidFill>
                <a:latin typeface="Rockwell"/>
                <a:hlinkClick r:id="rId2"/>
              </a:rPr>
              <a:t>https://youtu.be/bqjE6TLetFs</a:t>
            </a:r>
            <a:r>
              <a:rPr lang="en-IE" sz="1350" dirty="0">
                <a:solidFill>
                  <a:prstClr val="black"/>
                </a:solidFill>
                <a:latin typeface="Rockwell"/>
              </a:rPr>
              <a:t> </a:t>
            </a:r>
          </a:p>
          <a:p>
            <a:pPr defTabSz="685800">
              <a:defRPr/>
            </a:pPr>
            <a:endParaRPr lang="en-IE" sz="1350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BEA11-63C6-0113-49A7-F9BE94AB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762" y="2081310"/>
            <a:ext cx="2314493" cy="2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8867-F640-8B46-9078-6BBB107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03C5-6C3F-BB40-820A-0CA8DE6B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6" y="1081549"/>
            <a:ext cx="7556313" cy="5044617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rgbClr val="333333"/>
                </a:solidFill>
                <a:latin typeface="Roboto" panose="02000000000000000000" pitchFamily="2" charset="0"/>
              </a:rPr>
              <a:t>Behavioural segmentation categorizes your visitors into groups based on a shared, specific behaviour pattern like: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31F20"/>
                </a:solidFill>
                <a:latin typeface="Roboto" panose="02000000000000000000" pitchFamily="2" charset="0"/>
              </a:rPr>
              <a:t>Their purchasing behaviour.</a:t>
            </a:r>
            <a:r>
              <a:rPr lang="en-GB" sz="2000" dirty="0">
                <a:solidFill>
                  <a:srgbClr val="231F20"/>
                </a:solidFill>
                <a:latin typeface="Roboto" panose="02000000000000000000" pitchFamily="2" charset="0"/>
              </a:rPr>
              <a:t> For example, do they buy at the same time of year?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31F20"/>
                </a:solidFill>
                <a:latin typeface="Roboto" panose="02000000000000000000" pitchFamily="2" charset="0"/>
              </a:rPr>
              <a:t>The customer journey. </a:t>
            </a:r>
            <a:r>
              <a:rPr lang="en-GB" sz="2000" dirty="0">
                <a:solidFill>
                  <a:srgbClr val="231F20"/>
                </a:solidFill>
                <a:latin typeface="Roboto" panose="02000000000000000000" pitchFamily="2" charset="0"/>
              </a:rPr>
              <a:t>Whether they’re considering making a purchase or they’ve just bought.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31F20"/>
                </a:solidFill>
                <a:latin typeface="Roboto" panose="02000000000000000000" pitchFamily="2" charset="0"/>
              </a:rPr>
              <a:t>The awareness stage.</a:t>
            </a:r>
            <a:r>
              <a:rPr lang="en-GB" sz="2000" dirty="0">
                <a:solidFill>
                  <a:srgbClr val="231F20"/>
                </a:solidFill>
                <a:latin typeface="Roboto" panose="02000000000000000000" pitchFamily="2" charset="0"/>
              </a:rPr>
              <a:t> For example, they may be product-aware and compare your product with other options.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31F20"/>
                </a:solidFill>
                <a:latin typeface="Roboto" panose="02000000000000000000" pitchFamily="2" charset="0"/>
              </a:rPr>
              <a:t>Their knowledge.</a:t>
            </a:r>
            <a:r>
              <a:rPr lang="en-GB" sz="2000" dirty="0">
                <a:solidFill>
                  <a:srgbClr val="231F20"/>
                </a:solidFill>
                <a:latin typeface="Roboto" panose="02000000000000000000" pitchFamily="2" charset="0"/>
              </a:rPr>
              <a:t> What do they know about your brand and products?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31F20"/>
                </a:solidFill>
                <a:latin typeface="Roboto" panose="02000000000000000000" pitchFamily="2" charset="0"/>
              </a:rPr>
              <a:t>Product usage.</a:t>
            </a:r>
            <a:r>
              <a:rPr lang="en-GB" sz="2000" dirty="0">
                <a:solidFill>
                  <a:srgbClr val="231F20"/>
                </a:solidFill>
                <a:latin typeface="Roboto" panose="02000000000000000000" pitchFamily="2" charset="0"/>
              </a:rPr>
              <a:t> How do they use your product?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2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Behavioural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AE63E-3F54-2770-DE67-801665930A09}"/>
              </a:ext>
            </a:extLst>
          </p:cNvPr>
          <p:cNvSpPr txBox="1"/>
          <p:nvPr/>
        </p:nvSpPr>
        <p:spPr>
          <a:xfrm>
            <a:off x="2022476" y="2564608"/>
            <a:ext cx="566147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IE" sz="1350" dirty="0">
                <a:solidFill>
                  <a:prstClr val="black"/>
                </a:solidFill>
                <a:latin typeface="Rockwell"/>
              </a:rPr>
              <a:t>Nike Behavioural Segmentation</a:t>
            </a:r>
          </a:p>
          <a:p>
            <a:pPr defTabSz="685800">
              <a:defRPr/>
            </a:pPr>
            <a:endParaRPr lang="en-IE" sz="1350" dirty="0">
              <a:solidFill>
                <a:prstClr val="black"/>
              </a:solidFill>
              <a:latin typeface="Rockwell"/>
            </a:endParaRPr>
          </a:p>
          <a:p>
            <a:pPr defTabSz="685800">
              <a:defRPr/>
            </a:pPr>
            <a:r>
              <a:rPr lang="en-IE" sz="1350" dirty="0">
                <a:solidFill>
                  <a:prstClr val="black"/>
                </a:solidFill>
                <a:latin typeface="Rockwell"/>
                <a:hlinkClick r:id="rId2"/>
              </a:rPr>
              <a:t>https://youtu.be/q2o4RtbBL9A</a:t>
            </a:r>
            <a:r>
              <a:rPr lang="en-IE" sz="1350" dirty="0">
                <a:solidFill>
                  <a:prstClr val="black"/>
                </a:solidFill>
                <a:latin typeface="Rockwel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1AD47-B17B-A223-E8DA-8DC1399B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51" y="2348965"/>
            <a:ext cx="2742107" cy="20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41E8-09B0-7214-D02C-C0B66B18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2B93-8B4E-CDCF-E2D3-FBEE92CC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Research a product/service for each of the 4 market segments and explain how the business uses each of the segmentation strategies as part of targeting </a:t>
            </a:r>
            <a:r>
              <a:rPr lang="en-IE"/>
              <a:t>their customers.</a:t>
            </a:r>
          </a:p>
        </p:txBody>
      </p:sp>
    </p:spTree>
    <p:extLst>
      <p:ext uri="{BB962C8B-B14F-4D97-AF65-F5344CB8AC3E}">
        <p14:creationId xmlns:p14="http://schemas.microsoft.com/office/powerpoint/2010/main" val="210423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 Market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Who would be the Target Markets for the following products</a:t>
            </a:r>
            <a:r>
              <a:rPr lang="en-IE" dirty="0"/>
              <a:t>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16" y="5012916"/>
            <a:ext cx="1501526" cy="13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27" y="3216222"/>
            <a:ext cx="1247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64" y="5020139"/>
            <a:ext cx="15144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789382"/>
            <a:ext cx="15430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965E7-85CB-1DC8-D3EE-33A282310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631" y="2636912"/>
            <a:ext cx="1944216" cy="18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51F17-F559-1A46-E6F0-533BFF26F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5262" y="2707255"/>
            <a:ext cx="2111347" cy="2138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F7CFC-98CF-AE5F-B8C6-F6F44699E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5823" y="2295368"/>
            <a:ext cx="1476128" cy="2141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7E1F-409A-B14B-8EAF-67782183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Roboto Slab" pitchFamily="2" charset="0"/>
                <a:cs typeface="Arial" panose="020B0604020202020204" pitchFamily="34" charset="0"/>
                <a:sym typeface="Roboto Slab" pitchFamily="2" charset="0"/>
              </a:rPr>
              <a:t>Target market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C25E-382F-AE41-B4C8-61670B6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 indent="0">
              <a:buNone/>
              <a:defRPr/>
            </a:pPr>
            <a:r>
              <a:rPr lang="en-US" dirty="0">
                <a:solidFill>
                  <a:schemeClr val="tx1"/>
                </a:solidFill>
                <a:latin typeface="Muli Light" panose="020B0604020202020204" charset="0"/>
              </a:rPr>
              <a:t>So we know that a Target Market is a group of potential customers who share common needs and wants that a business will focus ALL of its efforts on.</a:t>
            </a:r>
            <a:endParaRPr lang="en-US" dirty="0"/>
          </a:p>
          <a:p>
            <a:r>
              <a:rPr lang="en-US" kern="0" dirty="0">
                <a:solidFill>
                  <a:schemeClr val="tx1"/>
                </a:solidFill>
                <a:latin typeface="Muli Light" panose="020B0604020202020204" charset="0"/>
              </a:rPr>
              <a:t>Q. Why doesn’t a business focus on all possible customers instead of a targeted group?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>
              <a:solidFill>
                <a:schemeClr val="tx1"/>
              </a:solidFill>
              <a:latin typeface="Muli Light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4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7E1F-409A-B14B-8EAF-67782183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Roboto Slab" pitchFamily="2" charset="0"/>
                <a:cs typeface="Arial" panose="020B0604020202020204" pitchFamily="34" charset="0"/>
                <a:sym typeface="Roboto Slab" pitchFamily="2" charset="0"/>
              </a:rPr>
              <a:t>Segmenting your Target Market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C25E-382F-AE41-B4C8-61670B6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 indent="0">
              <a:buNone/>
              <a:defRPr/>
            </a:pPr>
            <a:endParaRPr lang="en-US" kern="0" dirty="0">
              <a:solidFill>
                <a:srgbClr val="0094C8"/>
              </a:solidFill>
              <a:latin typeface="Muli Light" panose="020B0604020202020204" charset="0"/>
            </a:endParaRPr>
          </a:p>
          <a:p>
            <a:pPr marL="76200" indent="0">
              <a:buNone/>
              <a:defRPr/>
            </a:pPr>
            <a:endParaRPr lang="en-US" kern="0" dirty="0"/>
          </a:p>
          <a:p>
            <a:endParaRPr lang="en-US" kern="0" dirty="0">
              <a:solidFill>
                <a:schemeClr val="tx1"/>
              </a:solidFill>
              <a:latin typeface="Muli Light" panose="020B060402020202020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48909-FA0B-85A7-B1F1-2F085A29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01" y="1600201"/>
            <a:ext cx="7597798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1486-E98C-1D43-BA11-AE39FBB0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75" y="560294"/>
            <a:ext cx="7556313" cy="1050792"/>
          </a:xfrm>
        </p:spPr>
        <p:txBody>
          <a:bodyPr/>
          <a:lstStyle/>
          <a:p>
            <a:r>
              <a:rPr lang="en-US" dirty="0">
                <a:sym typeface="Arial" charset="0"/>
              </a:rPr>
              <a:t>Demographic - </a:t>
            </a:r>
            <a:br>
              <a:rPr lang="en-US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r>
              <a:rPr lang="en-US" sz="2000" b="1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  <a:t>Quantitative data that defines population as statistics</a:t>
            </a:r>
            <a:br>
              <a:rPr lang="en-US" sz="2000" b="1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br>
              <a:rPr lang="en-US" b="1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br>
              <a:rPr lang="en-US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8A6-9F26-0345-8130-CA8D7D3AC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Gender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Education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Occupation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Ethnic background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uli Light" pitchFamily="2" charset="77"/>
              </a:rPr>
              <a:t>Marital status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488088-6708-5E40-B33B-7DBC733D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271145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7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1486-E98C-1D43-BA11-AE39FBB0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75" y="560294"/>
            <a:ext cx="7556313" cy="1050792"/>
          </a:xfrm>
        </p:spPr>
        <p:txBody>
          <a:bodyPr/>
          <a:lstStyle/>
          <a:p>
            <a:r>
              <a:rPr lang="en-US" dirty="0">
                <a:sym typeface="Arial" charset="0"/>
              </a:rPr>
              <a:t>Demographic - </a:t>
            </a:r>
            <a:br>
              <a:rPr lang="en-US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r>
              <a:rPr lang="en-US" sz="2000" b="1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  <a:t>Quantitative data that defines population as statistics</a:t>
            </a:r>
            <a:br>
              <a:rPr lang="en-US" sz="2000" b="1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br>
              <a:rPr lang="en-US" b="1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br>
              <a:rPr lang="en-US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488088-6708-5E40-B33B-7DBC733D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271145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A033DE-2340-F7F0-F71E-C4093B190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2287" y="1807814"/>
            <a:ext cx="7556500" cy="4012762"/>
          </a:xfrm>
        </p:spPr>
      </p:pic>
    </p:spTree>
    <p:extLst>
      <p:ext uri="{BB962C8B-B14F-4D97-AF65-F5344CB8AC3E}">
        <p14:creationId xmlns:p14="http://schemas.microsoft.com/office/powerpoint/2010/main" val="279228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A835-B5FE-DB44-9B2F-1D5E790D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–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  <a:t>Segmentation based on where consumers are located</a:t>
            </a:r>
            <a:br>
              <a:rPr lang="en-US" sz="2400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F9CA-BCAD-C740-A401-13C00F23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4380" lvl="2" indent="-571500">
              <a:buFont typeface="Arial"/>
              <a:buChar char="•"/>
              <a:defRPr/>
            </a:pP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Country</a:t>
            </a:r>
          </a:p>
          <a:p>
            <a:pPr marL="754380" lvl="2" indent="-571500">
              <a:buFont typeface="Arial"/>
              <a:buChar char="•"/>
              <a:defRPr/>
            </a:pP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Region</a:t>
            </a:r>
          </a:p>
          <a:p>
            <a:pPr marL="754380" lvl="2" indent="-571500">
              <a:buFont typeface="Arial"/>
              <a:buChar char="•"/>
              <a:defRPr/>
            </a:pP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State</a:t>
            </a:r>
          </a:p>
          <a:p>
            <a:pPr marL="754380" lvl="2" indent="-571500">
              <a:buFont typeface="Arial"/>
              <a:buChar char="•"/>
              <a:defRPr/>
            </a:pP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City</a:t>
            </a:r>
          </a:p>
          <a:p>
            <a:pPr marL="754380" lvl="2" indent="-571500">
              <a:buFont typeface="Arial"/>
              <a:buChar char="•"/>
              <a:defRPr/>
            </a:pP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Physical Climate</a:t>
            </a:r>
          </a:p>
          <a:p>
            <a:pPr marL="754380" lvl="2" indent="-571500">
              <a:buFont typeface="Arial"/>
              <a:buChar char="•"/>
              <a:defRPr/>
            </a:pP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Zip Code (US) Eircode (</a:t>
            </a:r>
            <a:r>
              <a:rPr lang="en-US" sz="2600" dirty="0" err="1">
                <a:latin typeface="Muli Light" panose="020B0604020202020204" charset="0"/>
                <a:cs typeface="Arial" charset="0"/>
                <a:sym typeface="Arial" charset="0"/>
              </a:rPr>
              <a:t>Irl</a:t>
            </a:r>
            <a:r>
              <a:rPr lang="en-US" sz="2600" dirty="0">
                <a:latin typeface="Muli Light" panose="020B0604020202020204" charset="0"/>
                <a:cs typeface="Arial" charset="0"/>
                <a:sym typeface="Arial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A835-B5FE-DB44-9B2F-1D5E790D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–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  <a:t>Segmentation based on where consumers are located</a:t>
            </a:r>
            <a:br>
              <a:rPr lang="en-US" sz="2400" dirty="0">
                <a:solidFill>
                  <a:schemeClr val="tx1"/>
                </a:solidFill>
                <a:latin typeface="Muli Light" panose="020B0604020202020204" charset="0"/>
                <a:sym typeface="Arial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3CD1B-676A-C9B0-B5AD-98CF03209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143" y="1981201"/>
            <a:ext cx="6732987" cy="4144963"/>
          </a:xfrm>
        </p:spPr>
      </p:pic>
    </p:spTree>
    <p:extLst>
      <p:ext uri="{BB962C8B-B14F-4D97-AF65-F5344CB8AC3E}">
        <p14:creationId xmlns:p14="http://schemas.microsoft.com/office/powerpoint/2010/main" val="38256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9588-9402-3B87-E510-6BE6D333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Geographic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3E566-E2F4-CA0C-D395-80ADF882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Search the product/services offered by McDonalds in the following countries:</a:t>
            </a:r>
          </a:p>
          <a:p>
            <a:r>
              <a:rPr lang="en-IE" dirty="0"/>
              <a:t>Ireland</a:t>
            </a:r>
          </a:p>
          <a:p>
            <a:r>
              <a:rPr lang="en-IE" dirty="0"/>
              <a:t>USA</a:t>
            </a:r>
          </a:p>
          <a:p>
            <a:r>
              <a:rPr lang="en-IE" dirty="0"/>
              <a:t>India</a:t>
            </a:r>
          </a:p>
          <a:p>
            <a:r>
              <a:rPr lang="en-IE" dirty="0"/>
              <a:t>Korea</a:t>
            </a:r>
          </a:p>
          <a:p>
            <a:r>
              <a:rPr lang="en-IE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329284525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393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Muli Light</vt:lpstr>
      <vt:lpstr>Roboto</vt:lpstr>
      <vt:lpstr>Roboto Slab</vt:lpstr>
      <vt:lpstr>Rockwell</vt:lpstr>
      <vt:lpstr>Wingdings</vt:lpstr>
      <vt:lpstr>Advantage</vt:lpstr>
      <vt:lpstr>1_Advantage</vt:lpstr>
      <vt:lpstr>Target Market</vt:lpstr>
      <vt:lpstr>Target Market</vt:lpstr>
      <vt:lpstr>Target market</vt:lpstr>
      <vt:lpstr>Segmenting your Target Market</vt:lpstr>
      <vt:lpstr>Demographic -  Quantitative data that defines population as statistics   </vt:lpstr>
      <vt:lpstr>Demographic -  Quantitative data that defines population as statistics   </vt:lpstr>
      <vt:lpstr>Geographic –  Segmentation based on where consumers are located </vt:lpstr>
      <vt:lpstr>Geographic –  Segmentation based on where consumers are located </vt:lpstr>
      <vt:lpstr>Geographic Activity</vt:lpstr>
      <vt:lpstr>Geographic</vt:lpstr>
      <vt:lpstr>Psychographic</vt:lpstr>
      <vt:lpstr>Psychographic</vt:lpstr>
      <vt:lpstr>Behavioural</vt:lpstr>
      <vt:lpstr>Behavioural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Market</dc:title>
  <dc:creator>Stephen Murtagh</dc:creator>
  <cp:lastModifiedBy>Stephen Murtagh</cp:lastModifiedBy>
  <cp:revision>1</cp:revision>
  <dcterms:created xsi:type="dcterms:W3CDTF">2023-07-12T08:42:46Z</dcterms:created>
  <dcterms:modified xsi:type="dcterms:W3CDTF">2023-07-12T08:48:44Z</dcterms:modified>
</cp:coreProperties>
</file>